
<file path=[Content_Types].xml><?xml version="1.0" encoding="utf-8"?>
<Types xmlns="http://schemas.openxmlformats.org/package/2006/content-types">
  <Default Extension="emf" ContentType="image/x-emf"/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1" r:id="rId4"/>
    <p:sldMasterId id="2147483898" r:id="rId5"/>
  </p:sldMasterIdLst>
  <p:notesMasterIdLst>
    <p:notesMasterId r:id="rId22"/>
  </p:notesMasterIdLst>
  <p:handoutMasterIdLst>
    <p:handoutMasterId r:id="rId23"/>
  </p:handoutMasterIdLst>
  <p:sldIdLst>
    <p:sldId id="329" r:id="rId6"/>
    <p:sldId id="438" r:id="rId7"/>
    <p:sldId id="440" r:id="rId8"/>
    <p:sldId id="436" r:id="rId9"/>
    <p:sldId id="433" r:id="rId10"/>
    <p:sldId id="434" r:id="rId11"/>
    <p:sldId id="441" r:id="rId12"/>
    <p:sldId id="427" r:id="rId13"/>
    <p:sldId id="429" r:id="rId14"/>
    <p:sldId id="443" r:id="rId15"/>
    <p:sldId id="442" r:id="rId16"/>
    <p:sldId id="444" r:id="rId17"/>
    <p:sldId id="445" r:id="rId18"/>
    <p:sldId id="446" r:id="rId19"/>
    <p:sldId id="267" r:id="rId20"/>
    <p:sldId id="357" r:id="rId21"/>
  </p:sldIdLst>
  <p:sldSz cx="24384000" cy="13716000"/>
  <p:notesSz cx="6858000" cy="9144000"/>
  <p:defaultTextStyle>
    <a:defPPr>
      <a:defRPr lang="en-US"/>
    </a:defPPr>
    <a:lvl1pPr marL="0" algn="l" defTabSz="1814170" rtl="0" eaLnBrk="1" latinLnBrk="0" hangingPunct="1">
      <a:defRPr sz="3571" kern="1200">
        <a:solidFill>
          <a:schemeClr val="tx1"/>
        </a:solidFill>
        <a:latin typeface="+mn-lt"/>
        <a:ea typeface="+mn-ea"/>
        <a:cs typeface="+mn-cs"/>
      </a:defRPr>
    </a:lvl1pPr>
    <a:lvl2pPr marL="907085" algn="l" defTabSz="1814170" rtl="0" eaLnBrk="1" latinLnBrk="0" hangingPunct="1">
      <a:defRPr sz="3571" kern="1200">
        <a:solidFill>
          <a:schemeClr val="tx1"/>
        </a:solidFill>
        <a:latin typeface="+mn-lt"/>
        <a:ea typeface="+mn-ea"/>
        <a:cs typeface="+mn-cs"/>
      </a:defRPr>
    </a:lvl2pPr>
    <a:lvl3pPr marL="1814170" algn="l" defTabSz="1814170" rtl="0" eaLnBrk="1" latinLnBrk="0" hangingPunct="1">
      <a:defRPr sz="3571" kern="1200">
        <a:solidFill>
          <a:schemeClr val="tx1"/>
        </a:solidFill>
        <a:latin typeface="+mn-lt"/>
        <a:ea typeface="+mn-ea"/>
        <a:cs typeface="+mn-cs"/>
      </a:defRPr>
    </a:lvl3pPr>
    <a:lvl4pPr marL="2721254" algn="l" defTabSz="1814170" rtl="0" eaLnBrk="1" latinLnBrk="0" hangingPunct="1">
      <a:defRPr sz="3571" kern="1200">
        <a:solidFill>
          <a:schemeClr val="tx1"/>
        </a:solidFill>
        <a:latin typeface="+mn-lt"/>
        <a:ea typeface="+mn-ea"/>
        <a:cs typeface="+mn-cs"/>
      </a:defRPr>
    </a:lvl4pPr>
    <a:lvl5pPr marL="3628339" algn="l" defTabSz="1814170" rtl="0" eaLnBrk="1" latinLnBrk="0" hangingPunct="1">
      <a:defRPr sz="3571" kern="1200">
        <a:solidFill>
          <a:schemeClr val="tx1"/>
        </a:solidFill>
        <a:latin typeface="+mn-lt"/>
        <a:ea typeface="+mn-ea"/>
        <a:cs typeface="+mn-cs"/>
      </a:defRPr>
    </a:lvl5pPr>
    <a:lvl6pPr marL="4535424" algn="l" defTabSz="1814170" rtl="0" eaLnBrk="1" latinLnBrk="0" hangingPunct="1">
      <a:defRPr sz="3571" kern="1200">
        <a:solidFill>
          <a:schemeClr val="tx1"/>
        </a:solidFill>
        <a:latin typeface="+mn-lt"/>
        <a:ea typeface="+mn-ea"/>
        <a:cs typeface="+mn-cs"/>
      </a:defRPr>
    </a:lvl6pPr>
    <a:lvl7pPr marL="5442509" algn="l" defTabSz="1814170" rtl="0" eaLnBrk="1" latinLnBrk="0" hangingPunct="1">
      <a:defRPr sz="3571" kern="1200">
        <a:solidFill>
          <a:schemeClr val="tx1"/>
        </a:solidFill>
        <a:latin typeface="+mn-lt"/>
        <a:ea typeface="+mn-ea"/>
        <a:cs typeface="+mn-cs"/>
      </a:defRPr>
    </a:lvl7pPr>
    <a:lvl8pPr marL="6349594" algn="l" defTabSz="1814170" rtl="0" eaLnBrk="1" latinLnBrk="0" hangingPunct="1">
      <a:defRPr sz="3571" kern="1200">
        <a:solidFill>
          <a:schemeClr val="tx1"/>
        </a:solidFill>
        <a:latin typeface="+mn-lt"/>
        <a:ea typeface="+mn-ea"/>
        <a:cs typeface="+mn-cs"/>
      </a:defRPr>
    </a:lvl8pPr>
    <a:lvl9pPr marL="7256678" algn="l" defTabSz="1814170" rtl="0" eaLnBrk="1" latinLnBrk="0" hangingPunct="1">
      <a:defRPr sz="357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43" userDrawn="1">
          <p15:clr>
            <a:srgbClr val="A4A3A4"/>
          </p15:clr>
        </p15:guide>
        <p15:guide id="2" pos="76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ni Ketzaki" initials="EK" lastIdx="1" clrIdx="0">
    <p:extLst>
      <p:ext uri="{19B8F6BF-5375-455C-9EA6-DF929625EA0E}">
        <p15:presenceInfo xmlns:p15="http://schemas.microsoft.com/office/powerpoint/2012/main" userId="S-1-5-21-2025429265-1060284298-1202660629-1293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0D68"/>
    <a:srgbClr val="A349A4"/>
    <a:srgbClr val="251162"/>
    <a:srgbClr val="58135E"/>
    <a:srgbClr val="A89CBB"/>
    <a:srgbClr val="CDC6D8"/>
    <a:srgbClr val="C8BFE7"/>
    <a:srgbClr val="7818BA"/>
    <a:srgbClr val="E4DFE9"/>
    <a:srgbClr val="F5F3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484DFD-331A-494F-84B8-411CB394974E}" v="2" dt="2026-05-12T08:34:23.469"/>
  </p1510:revLst>
</p1510:revInfo>
</file>

<file path=ppt/tableStyles.xml><?xml version="1.0" encoding="utf-8"?>
<a:tblStyleLst xmlns:a="http://schemas.openxmlformats.org/drawingml/2006/main" def="{EB9631B5-78F2-41C9-869B-9F39066F8104}"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7" autoAdjust="0"/>
    <p:restoredTop sz="96301" autoAdjust="0"/>
  </p:normalViewPr>
  <p:slideViewPr>
    <p:cSldViewPr snapToGrid="0">
      <p:cViewPr varScale="1">
        <p:scale>
          <a:sx n="63" d="100"/>
          <a:sy n="63" d="100"/>
        </p:scale>
        <p:origin x="768" y="224"/>
      </p:cViewPr>
      <p:guideLst>
        <p:guide orient="horz" pos="4343"/>
        <p:guide pos="76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5" d="100"/>
          <a:sy n="85" d="100"/>
        </p:scale>
        <p:origin x="-383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 FELIPE ZANELLA" userId="2a1d0f91-15df-4ce0-acfd-fe548c94c40e" providerId="ADAL" clId="{6C2D15D5-FC38-55AE-A64D-6DBC9836F31B}"/>
    <pc:docChg chg="modSld">
      <pc:chgData name="ANDRE FELIPE ZANELLA" userId="2a1d0f91-15df-4ce0-acfd-fe548c94c40e" providerId="ADAL" clId="{6C2D15D5-FC38-55AE-A64D-6DBC9836F31B}" dt="2026-05-12T08:34:26.719" v="5"/>
      <pc:docMkLst>
        <pc:docMk/>
      </pc:docMkLst>
      <pc:sldChg chg="addSp delSp modSp mod">
        <pc:chgData name="ANDRE FELIPE ZANELLA" userId="2a1d0f91-15df-4ce0-acfd-fe548c94c40e" providerId="ADAL" clId="{6C2D15D5-FC38-55AE-A64D-6DBC9836F31B}" dt="2026-05-12T08:34:26.719" v="5"/>
        <pc:sldMkLst>
          <pc:docMk/>
          <pc:sldMk cId="2453387664" sldId="329"/>
        </pc:sldMkLst>
        <pc:spChg chg="add del mod">
          <ac:chgData name="ANDRE FELIPE ZANELLA" userId="2a1d0f91-15df-4ce0-acfd-fe548c94c40e" providerId="ADAL" clId="{6C2D15D5-FC38-55AE-A64D-6DBC9836F31B}" dt="2026-05-12T08:34:25.429" v="3"/>
          <ac:spMkLst>
            <pc:docMk/>
            <pc:sldMk cId="2453387664" sldId="329"/>
            <ac:spMk id="4" creationId="{B67C38E3-804A-E120-34D7-5E62B279F0C1}"/>
          </ac:spMkLst>
        </pc:spChg>
        <pc:spChg chg="add del mod">
          <ac:chgData name="ANDRE FELIPE ZANELLA" userId="2a1d0f91-15df-4ce0-acfd-fe548c94c40e" providerId="ADAL" clId="{6C2D15D5-FC38-55AE-A64D-6DBC9836F31B}" dt="2026-05-12T08:34:26.719" v="5"/>
          <ac:spMkLst>
            <pc:docMk/>
            <pc:sldMk cId="2453387664" sldId="329"/>
            <ac:spMk id="5" creationId="{EBAFB37D-44B9-75AB-0668-F69FC3127C68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9BAFDA-3F67-4A5A-99A4-150E1817B78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1C07AEE-1A3B-4DE4-9647-BF6130EEF1C3}">
      <dgm:prSet phldrT="[Text]"/>
      <dgm:spPr>
        <a:solidFill>
          <a:srgbClr val="A89CBB"/>
        </a:solidFill>
      </dgm:spPr>
      <dgm:t>
        <a:bodyPr/>
        <a:lstStyle/>
        <a:p>
          <a:r>
            <a:rPr lang="en-US" b="0" i="0" u="none" strike="noStrike" baseline="0" dirty="0">
              <a:solidFill>
                <a:srgbClr val="251162"/>
              </a:solidFill>
            </a:rPr>
            <a:t>Develop advanced zero-trust security architecture enforcing the least privilege policy to increase 5G+/6G infrastructures’ resilience and prevent sophisticated cyber-attacks</a:t>
          </a:r>
          <a:endParaRPr lang="en-GB" b="0" dirty="0"/>
        </a:p>
      </dgm:t>
    </dgm:pt>
    <dgm:pt modelId="{2ED10A29-9459-4572-B840-EEEA281AF44B}" type="parTrans" cxnId="{458E6D46-7258-4C70-91D8-324640F112D4}">
      <dgm:prSet/>
      <dgm:spPr/>
      <dgm:t>
        <a:bodyPr/>
        <a:lstStyle/>
        <a:p>
          <a:endParaRPr lang="en-GB"/>
        </a:p>
      </dgm:t>
    </dgm:pt>
    <dgm:pt modelId="{447108FC-4D52-47EC-BF0E-517B4E2D77F1}" type="sibTrans" cxnId="{458E6D46-7258-4C70-91D8-324640F112D4}">
      <dgm:prSet/>
      <dgm:spPr>
        <a:ln>
          <a:solidFill>
            <a:srgbClr val="470D68"/>
          </a:solidFill>
        </a:ln>
      </dgm:spPr>
      <dgm:t>
        <a:bodyPr/>
        <a:lstStyle/>
        <a:p>
          <a:endParaRPr lang="en-GB"/>
        </a:p>
      </dgm:t>
    </dgm:pt>
    <dgm:pt modelId="{76F45935-EC59-420D-95EF-444910FAFB27}">
      <dgm:prSet phldrT="[Text]"/>
      <dgm:spPr>
        <a:solidFill>
          <a:srgbClr val="A89CBB"/>
        </a:solidFill>
      </dgm:spPr>
      <dgm:t>
        <a:bodyPr/>
        <a:lstStyle/>
        <a:p>
          <a:r>
            <a:rPr lang="en-US" b="0" dirty="0">
              <a:solidFill>
                <a:srgbClr val="251162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rPr>
            <a:t>Develop advanced proactive 5G+/6G security tools, relying on threat intelligence and foresight, to provide risk-based situational awareness and increased preparedness</a:t>
          </a:r>
          <a:endParaRPr lang="en-GB" b="0" dirty="0"/>
        </a:p>
      </dgm:t>
    </dgm:pt>
    <dgm:pt modelId="{42355E50-08B7-4F3E-A76E-AEC7902EF5E2}" type="parTrans" cxnId="{51A5B19A-55C3-4BF1-A2AA-43F26586E1D6}">
      <dgm:prSet/>
      <dgm:spPr/>
      <dgm:t>
        <a:bodyPr/>
        <a:lstStyle/>
        <a:p>
          <a:endParaRPr lang="en-GB"/>
        </a:p>
      </dgm:t>
    </dgm:pt>
    <dgm:pt modelId="{1439B8F2-E017-42F1-A4B7-69FD8EB47DD0}" type="sibTrans" cxnId="{51A5B19A-55C3-4BF1-A2AA-43F26586E1D6}">
      <dgm:prSet/>
      <dgm:spPr/>
      <dgm:t>
        <a:bodyPr/>
        <a:lstStyle/>
        <a:p>
          <a:endParaRPr lang="en-GB"/>
        </a:p>
      </dgm:t>
    </dgm:pt>
    <dgm:pt modelId="{329B401D-943E-4BA1-8A9F-F4457F27DDA2}">
      <dgm:prSet phldrT="[Text]"/>
      <dgm:spPr>
        <a:solidFill>
          <a:srgbClr val="A89CBB"/>
        </a:solidFill>
      </dgm:spPr>
      <dgm:t>
        <a:bodyPr/>
        <a:lstStyle/>
        <a:p>
          <a:r>
            <a:rPr lang="en-US" b="0" dirty="0">
              <a:solidFill>
                <a:srgbClr val="251162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rPr>
            <a:t>Provide AI-based zero-touch E2E protection for massively connected 5G+/6G ecosystems by employing a cooperative and federated approach for optimal threat detection and mitigation</a:t>
          </a:r>
          <a:endParaRPr lang="en-GB" b="0" dirty="0"/>
        </a:p>
      </dgm:t>
    </dgm:pt>
    <dgm:pt modelId="{5AAF0606-818A-4029-A77F-FB5ADEF5C514}" type="parTrans" cxnId="{BA849159-D6B0-42CC-9A87-04855242927C}">
      <dgm:prSet/>
      <dgm:spPr/>
      <dgm:t>
        <a:bodyPr/>
        <a:lstStyle/>
        <a:p>
          <a:endParaRPr lang="en-GB"/>
        </a:p>
      </dgm:t>
    </dgm:pt>
    <dgm:pt modelId="{4433696E-6073-44A3-86EE-35C0608C020D}" type="sibTrans" cxnId="{BA849159-D6B0-42CC-9A87-04855242927C}">
      <dgm:prSet/>
      <dgm:spPr/>
      <dgm:t>
        <a:bodyPr/>
        <a:lstStyle/>
        <a:p>
          <a:endParaRPr lang="en-GB"/>
        </a:p>
      </dgm:t>
    </dgm:pt>
    <dgm:pt modelId="{F1459DD9-A900-4EF7-A9E9-D05583CC3249}">
      <dgm:prSet phldrT="[Text]"/>
      <dgm:spPr>
        <a:solidFill>
          <a:srgbClr val="A89CBB"/>
        </a:solidFill>
      </dgm:spPr>
      <dgm:t>
        <a:bodyPr/>
        <a:lstStyle/>
        <a:p>
          <a:r>
            <a:rPr lang="en-US" b="0" dirty="0">
              <a:solidFill>
                <a:srgbClr val="25116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Deliver intelligent solutions for increasing visibility and control over a 5G+/6G infrastructure’s (O-RAN, core network, etc.) assets, real-time monitoring, and orchestration of security controls</a:t>
          </a:r>
          <a:endParaRPr lang="en-GB" b="0" dirty="0"/>
        </a:p>
      </dgm:t>
    </dgm:pt>
    <dgm:pt modelId="{E13DE2FC-D8A2-4A42-B9DC-E12333617248}" type="parTrans" cxnId="{49156C02-C0C4-4594-A6F7-263442FC11C1}">
      <dgm:prSet/>
      <dgm:spPr/>
      <dgm:t>
        <a:bodyPr/>
        <a:lstStyle/>
        <a:p>
          <a:endParaRPr lang="en-GB"/>
        </a:p>
      </dgm:t>
    </dgm:pt>
    <dgm:pt modelId="{398455F5-6E4B-48C5-BF7E-30B2AE65B809}" type="sibTrans" cxnId="{49156C02-C0C4-4594-A6F7-263442FC11C1}">
      <dgm:prSet/>
      <dgm:spPr/>
      <dgm:t>
        <a:bodyPr/>
        <a:lstStyle/>
        <a:p>
          <a:endParaRPr lang="en-GB"/>
        </a:p>
      </dgm:t>
    </dgm:pt>
    <dgm:pt modelId="{AE727FFF-5168-4489-B963-2CF712B1ED19}" type="pres">
      <dgm:prSet presAssocID="{1C9BAFDA-3F67-4A5A-99A4-150E1817B78A}" presName="Name0" presStyleCnt="0">
        <dgm:presLayoutVars>
          <dgm:chMax val="7"/>
          <dgm:chPref val="7"/>
          <dgm:dir/>
        </dgm:presLayoutVars>
      </dgm:prSet>
      <dgm:spPr/>
    </dgm:pt>
    <dgm:pt modelId="{86BEC988-0FAF-451D-AD0F-F8E668AA5034}" type="pres">
      <dgm:prSet presAssocID="{1C9BAFDA-3F67-4A5A-99A4-150E1817B78A}" presName="Name1" presStyleCnt="0"/>
      <dgm:spPr/>
    </dgm:pt>
    <dgm:pt modelId="{FCD440FF-0918-4721-8F56-425BC99133FE}" type="pres">
      <dgm:prSet presAssocID="{1C9BAFDA-3F67-4A5A-99A4-150E1817B78A}" presName="cycle" presStyleCnt="0"/>
      <dgm:spPr/>
    </dgm:pt>
    <dgm:pt modelId="{69FA7A1B-C2FA-4AA8-B752-79CFFF92F080}" type="pres">
      <dgm:prSet presAssocID="{1C9BAFDA-3F67-4A5A-99A4-150E1817B78A}" presName="srcNode" presStyleLbl="node1" presStyleIdx="0" presStyleCnt="4"/>
      <dgm:spPr/>
    </dgm:pt>
    <dgm:pt modelId="{8BB6D863-F672-403F-8C29-E0E9FA4EDEE0}" type="pres">
      <dgm:prSet presAssocID="{1C9BAFDA-3F67-4A5A-99A4-150E1817B78A}" presName="conn" presStyleLbl="parChTrans1D2" presStyleIdx="0" presStyleCnt="1"/>
      <dgm:spPr/>
    </dgm:pt>
    <dgm:pt modelId="{F765ACB3-FD5F-4194-9F11-98464F249A48}" type="pres">
      <dgm:prSet presAssocID="{1C9BAFDA-3F67-4A5A-99A4-150E1817B78A}" presName="extraNode" presStyleLbl="node1" presStyleIdx="0" presStyleCnt="4"/>
      <dgm:spPr/>
    </dgm:pt>
    <dgm:pt modelId="{4795FC5D-75A5-432E-A5F6-CC56E6664B30}" type="pres">
      <dgm:prSet presAssocID="{1C9BAFDA-3F67-4A5A-99A4-150E1817B78A}" presName="dstNode" presStyleLbl="node1" presStyleIdx="0" presStyleCnt="4"/>
      <dgm:spPr/>
    </dgm:pt>
    <dgm:pt modelId="{CBB79500-4B06-44BC-B941-86B738DE8B43}" type="pres">
      <dgm:prSet presAssocID="{71C07AEE-1A3B-4DE4-9647-BF6130EEF1C3}" presName="text_1" presStyleLbl="node1" presStyleIdx="0" presStyleCnt="4">
        <dgm:presLayoutVars>
          <dgm:bulletEnabled val="1"/>
        </dgm:presLayoutVars>
      </dgm:prSet>
      <dgm:spPr/>
    </dgm:pt>
    <dgm:pt modelId="{2FE4B31B-4637-4589-9B4E-419314E8F682}" type="pres">
      <dgm:prSet presAssocID="{71C07AEE-1A3B-4DE4-9647-BF6130EEF1C3}" presName="accent_1" presStyleCnt="0"/>
      <dgm:spPr/>
    </dgm:pt>
    <dgm:pt modelId="{F121C7EA-472E-47B0-BDA9-BE69D72CA32C}" type="pres">
      <dgm:prSet presAssocID="{71C07AEE-1A3B-4DE4-9647-BF6130EEF1C3}" presName="accentRepeatNode" presStyleLbl="solidFgAcc1" presStyleIdx="0" presStyleCnt="4" custScaleX="43994" custScaleY="52731"/>
      <dgm:spPr>
        <a:ln>
          <a:solidFill>
            <a:srgbClr val="470D68"/>
          </a:solidFill>
        </a:ln>
      </dgm:spPr>
    </dgm:pt>
    <dgm:pt modelId="{5DC60148-52F7-4C8A-9F12-82261C023320}" type="pres">
      <dgm:prSet presAssocID="{76F45935-EC59-420D-95EF-444910FAFB27}" presName="text_2" presStyleLbl="node1" presStyleIdx="1" presStyleCnt="4">
        <dgm:presLayoutVars>
          <dgm:bulletEnabled val="1"/>
        </dgm:presLayoutVars>
      </dgm:prSet>
      <dgm:spPr/>
    </dgm:pt>
    <dgm:pt modelId="{0ECE4092-7509-4937-8C19-1CB05256716F}" type="pres">
      <dgm:prSet presAssocID="{76F45935-EC59-420D-95EF-444910FAFB27}" presName="accent_2" presStyleCnt="0"/>
      <dgm:spPr/>
    </dgm:pt>
    <dgm:pt modelId="{77AF8B73-8118-42D3-9AE5-3D07AA0C5D32}" type="pres">
      <dgm:prSet presAssocID="{76F45935-EC59-420D-95EF-444910FAFB27}" presName="accentRepeatNode" presStyleLbl="solidFgAcc1" presStyleIdx="1" presStyleCnt="4" custScaleX="29164" custScaleY="15468"/>
      <dgm:spPr>
        <a:ln>
          <a:solidFill>
            <a:srgbClr val="470D68"/>
          </a:solidFill>
        </a:ln>
      </dgm:spPr>
    </dgm:pt>
    <dgm:pt modelId="{6D8D52ED-ED8B-4F05-B211-A4EF3ACF2DC4}" type="pres">
      <dgm:prSet presAssocID="{329B401D-943E-4BA1-8A9F-F4457F27DDA2}" presName="text_3" presStyleLbl="node1" presStyleIdx="2" presStyleCnt="4">
        <dgm:presLayoutVars>
          <dgm:bulletEnabled val="1"/>
        </dgm:presLayoutVars>
      </dgm:prSet>
      <dgm:spPr/>
    </dgm:pt>
    <dgm:pt modelId="{9C8E6412-0BB6-4ED9-85E7-B7B800892D86}" type="pres">
      <dgm:prSet presAssocID="{329B401D-943E-4BA1-8A9F-F4457F27DDA2}" presName="accent_3" presStyleCnt="0"/>
      <dgm:spPr/>
    </dgm:pt>
    <dgm:pt modelId="{C76E83B0-3976-4161-8878-20879D95BB38}" type="pres">
      <dgm:prSet presAssocID="{329B401D-943E-4BA1-8A9F-F4457F27DDA2}" presName="accentRepeatNode" presStyleLbl="solidFgAcc1" presStyleIdx="2" presStyleCnt="4" custScaleX="21910" custScaleY="35550"/>
      <dgm:spPr>
        <a:ln>
          <a:solidFill>
            <a:srgbClr val="470D68"/>
          </a:solidFill>
        </a:ln>
      </dgm:spPr>
    </dgm:pt>
    <dgm:pt modelId="{6FD62A4B-7E15-4ADD-811E-F4BA7F7B7F43}" type="pres">
      <dgm:prSet presAssocID="{F1459DD9-A900-4EF7-A9E9-D05583CC3249}" presName="text_4" presStyleLbl="node1" presStyleIdx="3" presStyleCnt="4">
        <dgm:presLayoutVars>
          <dgm:bulletEnabled val="1"/>
        </dgm:presLayoutVars>
      </dgm:prSet>
      <dgm:spPr/>
    </dgm:pt>
    <dgm:pt modelId="{F7120580-1340-4446-8CEB-5E1297B7E77C}" type="pres">
      <dgm:prSet presAssocID="{F1459DD9-A900-4EF7-A9E9-D05583CC3249}" presName="accent_4" presStyleCnt="0"/>
      <dgm:spPr/>
    </dgm:pt>
    <dgm:pt modelId="{38684EE7-EABF-435D-8E51-5B9FD29CE1A0}" type="pres">
      <dgm:prSet presAssocID="{F1459DD9-A900-4EF7-A9E9-D05583CC3249}" presName="accentRepeatNode" presStyleLbl="solidFgAcc1" presStyleIdx="3" presStyleCnt="4" custScaleX="26027" custScaleY="26904"/>
      <dgm:spPr>
        <a:ln>
          <a:solidFill>
            <a:srgbClr val="470D68"/>
          </a:solidFill>
        </a:ln>
      </dgm:spPr>
    </dgm:pt>
  </dgm:ptLst>
  <dgm:cxnLst>
    <dgm:cxn modelId="{49156C02-C0C4-4594-A6F7-263442FC11C1}" srcId="{1C9BAFDA-3F67-4A5A-99A4-150E1817B78A}" destId="{F1459DD9-A900-4EF7-A9E9-D05583CC3249}" srcOrd="3" destOrd="0" parTransId="{E13DE2FC-D8A2-4A42-B9DC-E12333617248}" sibTransId="{398455F5-6E4B-48C5-BF7E-30B2AE65B809}"/>
    <dgm:cxn modelId="{6D5FC825-200A-40DD-AAD4-E6464E1E3936}" type="presOf" srcId="{76F45935-EC59-420D-95EF-444910FAFB27}" destId="{5DC60148-52F7-4C8A-9F12-82261C023320}" srcOrd="0" destOrd="0" presId="urn:microsoft.com/office/officeart/2008/layout/VerticalCurvedList"/>
    <dgm:cxn modelId="{95B34732-C549-44E3-9611-21A4E1D0DDAD}" type="presOf" srcId="{447108FC-4D52-47EC-BF0E-517B4E2D77F1}" destId="{8BB6D863-F672-403F-8C29-E0E9FA4EDEE0}" srcOrd="0" destOrd="0" presId="urn:microsoft.com/office/officeart/2008/layout/VerticalCurvedList"/>
    <dgm:cxn modelId="{458E6D46-7258-4C70-91D8-324640F112D4}" srcId="{1C9BAFDA-3F67-4A5A-99A4-150E1817B78A}" destId="{71C07AEE-1A3B-4DE4-9647-BF6130EEF1C3}" srcOrd="0" destOrd="0" parTransId="{2ED10A29-9459-4572-B840-EEEA281AF44B}" sibTransId="{447108FC-4D52-47EC-BF0E-517B4E2D77F1}"/>
    <dgm:cxn modelId="{BA849159-D6B0-42CC-9A87-04855242927C}" srcId="{1C9BAFDA-3F67-4A5A-99A4-150E1817B78A}" destId="{329B401D-943E-4BA1-8A9F-F4457F27DDA2}" srcOrd="2" destOrd="0" parTransId="{5AAF0606-818A-4029-A77F-FB5ADEF5C514}" sibTransId="{4433696E-6073-44A3-86EE-35C0608C020D}"/>
    <dgm:cxn modelId="{387B8490-452E-48D7-B6A7-8046FF3564B8}" type="presOf" srcId="{329B401D-943E-4BA1-8A9F-F4457F27DDA2}" destId="{6D8D52ED-ED8B-4F05-B211-A4EF3ACF2DC4}" srcOrd="0" destOrd="0" presId="urn:microsoft.com/office/officeart/2008/layout/VerticalCurvedList"/>
    <dgm:cxn modelId="{51A5B19A-55C3-4BF1-A2AA-43F26586E1D6}" srcId="{1C9BAFDA-3F67-4A5A-99A4-150E1817B78A}" destId="{76F45935-EC59-420D-95EF-444910FAFB27}" srcOrd="1" destOrd="0" parTransId="{42355E50-08B7-4F3E-A76E-AEC7902EF5E2}" sibTransId="{1439B8F2-E017-42F1-A4B7-69FD8EB47DD0}"/>
    <dgm:cxn modelId="{7AA7D0A1-8220-421D-BFA1-0E1AFF87D370}" type="presOf" srcId="{71C07AEE-1A3B-4DE4-9647-BF6130EEF1C3}" destId="{CBB79500-4B06-44BC-B941-86B738DE8B43}" srcOrd="0" destOrd="0" presId="urn:microsoft.com/office/officeart/2008/layout/VerticalCurvedList"/>
    <dgm:cxn modelId="{446936EA-D013-4ACE-A566-DE5F2D61D0D4}" type="presOf" srcId="{F1459DD9-A900-4EF7-A9E9-D05583CC3249}" destId="{6FD62A4B-7E15-4ADD-811E-F4BA7F7B7F43}" srcOrd="0" destOrd="0" presId="urn:microsoft.com/office/officeart/2008/layout/VerticalCurvedList"/>
    <dgm:cxn modelId="{6EACB8FB-CC20-47EA-8944-0BC428A3F072}" type="presOf" srcId="{1C9BAFDA-3F67-4A5A-99A4-150E1817B78A}" destId="{AE727FFF-5168-4489-B963-2CF712B1ED19}" srcOrd="0" destOrd="0" presId="urn:microsoft.com/office/officeart/2008/layout/VerticalCurvedList"/>
    <dgm:cxn modelId="{B79244CD-16F8-471A-BE9B-636235700E3E}" type="presParOf" srcId="{AE727FFF-5168-4489-B963-2CF712B1ED19}" destId="{86BEC988-0FAF-451D-AD0F-F8E668AA5034}" srcOrd="0" destOrd="0" presId="urn:microsoft.com/office/officeart/2008/layout/VerticalCurvedList"/>
    <dgm:cxn modelId="{9AAC1A57-2D1C-4CB4-9A9B-E4DA32C89409}" type="presParOf" srcId="{86BEC988-0FAF-451D-AD0F-F8E668AA5034}" destId="{FCD440FF-0918-4721-8F56-425BC99133FE}" srcOrd="0" destOrd="0" presId="urn:microsoft.com/office/officeart/2008/layout/VerticalCurvedList"/>
    <dgm:cxn modelId="{7C18C6B8-75EC-41D1-B74C-7BF4658364F4}" type="presParOf" srcId="{FCD440FF-0918-4721-8F56-425BC99133FE}" destId="{69FA7A1B-C2FA-4AA8-B752-79CFFF92F080}" srcOrd="0" destOrd="0" presId="urn:microsoft.com/office/officeart/2008/layout/VerticalCurvedList"/>
    <dgm:cxn modelId="{57FB2809-53B0-4D90-A3F2-154EED19B16D}" type="presParOf" srcId="{FCD440FF-0918-4721-8F56-425BC99133FE}" destId="{8BB6D863-F672-403F-8C29-E0E9FA4EDEE0}" srcOrd="1" destOrd="0" presId="urn:microsoft.com/office/officeart/2008/layout/VerticalCurvedList"/>
    <dgm:cxn modelId="{A94222D4-0243-400F-B205-3E438AA6873E}" type="presParOf" srcId="{FCD440FF-0918-4721-8F56-425BC99133FE}" destId="{F765ACB3-FD5F-4194-9F11-98464F249A48}" srcOrd="2" destOrd="0" presId="urn:microsoft.com/office/officeart/2008/layout/VerticalCurvedList"/>
    <dgm:cxn modelId="{7E4F148B-DCE4-4C35-8C6B-0ED54268ABC4}" type="presParOf" srcId="{FCD440FF-0918-4721-8F56-425BC99133FE}" destId="{4795FC5D-75A5-432E-A5F6-CC56E6664B30}" srcOrd="3" destOrd="0" presId="urn:microsoft.com/office/officeart/2008/layout/VerticalCurvedList"/>
    <dgm:cxn modelId="{2F95F1EE-221E-41AF-8F3E-058CD74F8FDC}" type="presParOf" srcId="{86BEC988-0FAF-451D-AD0F-F8E668AA5034}" destId="{CBB79500-4B06-44BC-B941-86B738DE8B43}" srcOrd="1" destOrd="0" presId="urn:microsoft.com/office/officeart/2008/layout/VerticalCurvedList"/>
    <dgm:cxn modelId="{8AB3FE0E-B713-4184-9E4B-F9BCA28C0D48}" type="presParOf" srcId="{86BEC988-0FAF-451D-AD0F-F8E668AA5034}" destId="{2FE4B31B-4637-4589-9B4E-419314E8F682}" srcOrd="2" destOrd="0" presId="urn:microsoft.com/office/officeart/2008/layout/VerticalCurvedList"/>
    <dgm:cxn modelId="{7D8F3F5A-F525-4BA4-B875-D13E04C7A01D}" type="presParOf" srcId="{2FE4B31B-4637-4589-9B4E-419314E8F682}" destId="{F121C7EA-472E-47B0-BDA9-BE69D72CA32C}" srcOrd="0" destOrd="0" presId="urn:microsoft.com/office/officeart/2008/layout/VerticalCurvedList"/>
    <dgm:cxn modelId="{58BFA37E-97B3-4FF3-8262-16864D556BCC}" type="presParOf" srcId="{86BEC988-0FAF-451D-AD0F-F8E668AA5034}" destId="{5DC60148-52F7-4C8A-9F12-82261C023320}" srcOrd="3" destOrd="0" presId="urn:microsoft.com/office/officeart/2008/layout/VerticalCurvedList"/>
    <dgm:cxn modelId="{B46BAD07-EDA7-4FAB-9ECE-F1DC654876E0}" type="presParOf" srcId="{86BEC988-0FAF-451D-AD0F-F8E668AA5034}" destId="{0ECE4092-7509-4937-8C19-1CB05256716F}" srcOrd="4" destOrd="0" presId="urn:microsoft.com/office/officeart/2008/layout/VerticalCurvedList"/>
    <dgm:cxn modelId="{DE1A31AA-5D09-4F76-996E-4DE7D22AC9F0}" type="presParOf" srcId="{0ECE4092-7509-4937-8C19-1CB05256716F}" destId="{77AF8B73-8118-42D3-9AE5-3D07AA0C5D32}" srcOrd="0" destOrd="0" presId="urn:microsoft.com/office/officeart/2008/layout/VerticalCurvedList"/>
    <dgm:cxn modelId="{DE71B3ED-CB24-4E9E-9682-472E3AFF99B0}" type="presParOf" srcId="{86BEC988-0FAF-451D-AD0F-F8E668AA5034}" destId="{6D8D52ED-ED8B-4F05-B211-A4EF3ACF2DC4}" srcOrd="5" destOrd="0" presId="urn:microsoft.com/office/officeart/2008/layout/VerticalCurvedList"/>
    <dgm:cxn modelId="{A169129C-3C6D-450A-B73C-C986B96026CC}" type="presParOf" srcId="{86BEC988-0FAF-451D-AD0F-F8E668AA5034}" destId="{9C8E6412-0BB6-4ED9-85E7-B7B800892D86}" srcOrd="6" destOrd="0" presId="urn:microsoft.com/office/officeart/2008/layout/VerticalCurvedList"/>
    <dgm:cxn modelId="{B2C22E52-639E-41A8-9C16-2E705259FA9B}" type="presParOf" srcId="{9C8E6412-0BB6-4ED9-85E7-B7B800892D86}" destId="{C76E83B0-3976-4161-8878-20879D95BB38}" srcOrd="0" destOrd="0" presId="urn:microsoft.com/office/officeart/2008/layout/VerticalCurvedList"/>
    <dgm:cxn modelId="{5980209B-44C8-4F0C-9563-6013E0EBBA89}" type="presParOf" srcId="{86BEC988-0FAF-451D-AD0F-F8E668AA5034}" destId="{6FD62A4B-7E15-4ADD-811E-F4BA7F7B7F43}" srcOrd="7" destOrd="0" presId="urn:microsoft.com/office/officeart/2008/layout/VerticalCurvedList"/>
    <dgm:cxn modelId="{D10EC099-74D8-42E2-9897-5F0ED3DBAB89}" type="presParOf" srcId="{86BEC988-0FAF-451D-AD0F-F8E668AA5034}" destId="{F7120580-1340-4446-8CEB-5E1297B7E77C}" srcOrd="8" destOrd="0" presId="urn:microsoft.com/office/officeart/2008/layout/VerticalCurvedList"/>
    <dgm:cxn modelId="{ED670982-CE9E-497B-85DF-335428043932}" type="presParOf" srcId="{F7120580-1340-4446-8CEB-5E1297B7E77C}" destId="{38684EE7-EABF-435D-8E51-5B9FD29CE1A0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9BAFDA-3F67-4A5A-99A4-150E1817B78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1C07AEE-1A3B-4DE4-9647-BF6130EEF1C3}">
      <dgm:prSet phldrT="[Text]"/>
      <dgm:spPr>
        <a:solidFill>
          <a:srgbClr val="A89CBB"/>
        </a:solidFill>
      </dgm:spPr>
      <dgm:t>
        <a:bodyPr/>
        <a:lstStyle/>
        <a:p>
          <a:r>
            <a:rPr lang="en-US" b="0" dirty="0">
              <a:solidFill>
                <a:srgbClr val="251162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rPr>
            <a:t>Ensure trustworthy operation of 5G+/6G services by leveraging the blockchain to enforce identity verification, secure lifecycle management, auditing, and evidence-based security policy compliance</a:t>
          </a:r>
          <a:endParaRPr lang="en-GB" b="0" dirty="0"/>
        </a:p>
      </dgm:t>
    </dgm:pt>
    <dgm:pt modelId="{2ED10A29-9459-4572-B840-EEEA281AF44B}" type="parTrans" cxnId="{458E6D46-7258-4C70-91D8-324640F112D4}">
      <dgm:prSet/>
      <dgm:spPr/>
      <dgm:t>
        <a:bodyPr/>
        <a:lstStyle/>
        <a:p>
          <a:endParaRPr lang="en-GB"/>
        </a:p>
      </dgm:t>
    </dgm:pt>
    <dgm:pt modelId="{447108FC-4D52-47EC-BF0E-517B4E2D77F1}" type="sibTrans" cxnId="{458E6D46-7258-4C70-91D8-324640F112D4}">
      <dgm:prSet/>
      <dgm:spPr>
        <a:ln>
          <a:solidFill>
            <a:srgbClr val="470D68"/>
          </a:solidFill>
        </a:ln>
      </dgm:spPr>
      <dgm:t>
        <a:bodyPr/>
        <a:lstStyle/>
        <a:p>
          <a:endParaRPr lang="en-GB"/>
        </a:p>
      </dgm:t>
    </dgm:pt>
    <dgm:pt modelId="{76F45935-EC59-420D-95EF-444910FAFB27}">
      <dgm:prSet phldrT="[Text]"/>
      <dgm:spPr>
        <a:solidFill>
          <a:srgbClr val="A89CBB"/>
        </a:solidFill>
      </dgm:spPr>
      <dgm:t>
        <a:bodyPr/>
        <a:lstStyle/>
        <a:p>
          <a:r>
            <a:rPr lang="en-US" b="0" dirty="0">
              <a:solidFill>
                <a:srgbClr val="251162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rPr>
            <a:t>Protect the 5G+/6G supply chain by building a framework for OSS security assurance and deliver intelligent risk-based tools automatically remediating injected weaknesses and vulnerabilities</a:t>
          </a:r>
          <a:endParaRPr lang="en-GB" b="0" dirty="0"/>
        </a:p>
      </dgm:t>
    </dgm:pt>
    <dgm:pt modelId="{42355E50-08B7-4F3E-A76E-AEC7902EF5E2}" type="parTrans" cxnId="{51A5B19A-55C3-4BF1-A2AA-43F26586E1D6}">
      <dgm:prSet/>
      <dgm:spPr/>
      <dgm:t>
        <a:bodyPr/>
        <a:lstStyle/>
        <a:p>
          <a:endParaRPr lang="en-GB"/>
        </a:p>
      </dgm:t>
    </dgm:pt>
    <dgm:pt modelId="{1439B8F2-E017-42F1-A4B7-69FD8EB47DD0}" type="sibTrans" cxnId="{51A5B19A-55C3-4BF1-A2AA-43F26586E1D6}">
      <dgm:prSet/>
      <dgm:spPr/>
      <dgm:t>
        <a:bodyPr/>
        <a:lstStyle/>
        <a:p>
          <a:endParaRPr lang="en-GB"/>
        </a:p>
      </dgm:t>
    </dgm:pt>
    <dgm:pt modelId="{329B401D-943E-4BA1-8A9F-F4457F27DDA2}">
      <dgm:prSet phldrT="[Text]"/>
      <dgm:spPr>
        <a:solidFill>
          <a:srgbClr val="A89CBB"/>
        </a:solidFill>
      </dgm:spPr>
      <dgm:t>
        <a:bodyPr/>
        <a:lstStyle/>
        <a:p>
          <a:r>
            <a:rPr lang="en-US" b="0" dirty="0">
              <a:solidFill>
                <a:srgbClr val="251162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rPr>
            <a:t>Increase the security of future 6G mobile networks by utilizing software programmable quantum-safe security solutions and intelligent physical layer security approaches</a:t>
          </a:r>
          <a:endParaRPr lang="en-GB" b="0" dirty="0"/>
        </a:p>
      </dgm:t>
    </dgm:pt>
    <dgm:pt modelId="{5AAF0606-818A-4029-A77F-FB5ADEF5C514}" type="parTrans" cxnId="{BA849159-D6B0-42CC-9A87-04855242927C}">
      <dgm:prSet/>
      <dgm:spPr/>
      <dgm:t>
        <a:bodyPr/>
        <a:lstStyle/>
        <a:p>
          <a:endParaRPr lang="en-GB"/>
        </a:p>
      </dgm:t>
    </dgm:pt>
    <dgm:pt modelId="{4433696E-6073-44A3-86EE-35C0608C020D}" type="sibTrans" cxnId="{BA849159-D6B0-42CC-9A87-04855242927C}">
      <dgm:prSet/>
      <dgm:spPr/>
      <dgm:t>
        <a:bodyPr/>
        <a:lstStyle/>
        <a:p>
          <a:endParaRPr lang="en-GB"/>
        </a:p>
      </dgm:t>
    </dgm:pt>
    <dgm:pt modelId="{F1459DD9-A900-4EF7-A9E9-D05583CC3249}">
      <dgm:prSet phldrT="[Text]"/>
      <dgm:spPr>
        <a:solidFill>
          <a:srgbClr val="A89CBB"/>
        </a:solidFill>
      </dgm:spPr>
      <dgm:t>
        <a:bodyPr/>
        <a:lstStyle/>
        <a:p>
          <a:r>
            <a:rPr lang="en-US" b="0" dirty="0">
              <a:solidFill>
                <a:srgbClr val="25116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Provide advanced techniques for enhancing 6G privacy and sensitive information sharing, as well as, methods for multi-stage AI/ML training and inference in a trusted, explainable, fair, and sustainable manner</a:t>
          </a:r>
          <a:endParaRPr lang="en-GB" b="0" dirty="0"/>
        </a:p>
      </dgm:t>
    </dgm:pt>
    <dgm:pt modelId="{398455F5-6E4B-48C5-BF7E-30B2AE65B809}" type="sibTrans" cxnId="{49156C02-C0C4-4594-A6F7-263442FC11C1}">
      <dgm:prSet/>
      <dgm:spPr/>
      <dgm:t>
        <a:bodyPr/>
        <a:lstStyle/>
        <a:p>
          <a:endParaRPr lang="en-GB"/>
        </a:p>
      </dgm:t>
    </dgm:pt>
    <dgm:pt modelId="{E13DE2FC-D8A2-4A42-B9DC-E12333617248}" type="parTrans" cxnId="{49156C02-C0C4-4594-A6F7-263442FC11C1}">
      <dgm:prSet/>
      <dgm:spPr/>
      <dgm:t>
        <a:bodyPr/>
        <a:lstStyle/>
        <a:p>
          <a:endParaRPr lang="en-GB"/>
        </a:p>
      </dgm:t>
    </dgm:pt>
    <dgm:pt modelId="{AE727FFF-5168-4489-B963-2CF712B1ED19}" type="pres">
      <dgm:prSet presAssocID="{1C9BAFDA-3F67-4A5A-99A4-150E1817B78A}" presName="Name0" presStyleCnt="0">
        <dgm:presLayoutVars>
          <dgm:chMax val="7"/>
          <dgm:chPref val="7"/>
          <dgm:dir/>
        </dgm:presLayoutVars>
      </dgm:prSet>
      <dgm:spPr/>
    </dgm:pt>
    <dgm:pt modelId="{86BEC988-0FAF-451D-AD0F-F8E668AA5034}" type="pres">
      <dgm:prSet presAssocID="{1C9BAFDA-3F67-4A5A-99A4-150E1817B78A}" presName="Name1" presStyleCnt="0"/>
      <dgm:spPr/>
    </dgm:pt>
    <dgm:pt modelId="{FCD440FF-0918-4721-8F56-425BC99133FE}" type="pres">
      <dgm:prSet presAssocID="{1C9BAFDA-3F67-4A5A-99A4-150E1817B78A}" presName="cycle" presStyleCnt="0"/>
      <dgm:spPr/>
    </dgm:pt>
    <dgm:pt modelId="{69FA7A1B-C2FA-4AA8-B752-79CFFF92F080}" type="pres">
      <dgm:prSet presAssocID="{1C9BAFDA-3F67-4A5A-99A4-150E1817B78A}" presName="srcNode" presStyleLbl="node1" presStyleIdx="0" presStyleCnt="4"/>
      <dgm:spPr/>
    </dgm:pt>
    <dgm:pt modelId="{8BB6D863-F672-403F-8C29-E0E9FA4EDEE0}" type="pres">
      <dgm:prSet presAssocID="{1C9BAFDA-3F67-4A5A-99A4-150E1817B78A}" presName="conn" presStyleLbl="parChTrans1D2" presStyleIdx="0" presStyleCnt="1"/>
      <dgm:spPr/>
    </dgm:pt>
    <dgm:pt modelId="{F765ACB3-FD5F-4194-9F11-98464F249A48}" type="pres">
      <dgm:prSet presAssocID="{1C9BAFDA-3F67-4A5A-99A4-150E1817B78A}" presName="extraNode" presStyleLbl="node1" presStyleIdx="0" presStyleCnt="4"/>
      <dgm:spPr/>
    </dgm:pt>
    <dgm:pt modelId="{4795FC5D-75A5-432E-A5F6-CC56E6664B30}" type="pres">
      <dgm:prSet presAssocID="{1C9BAFDA-3F67-4A5A-99A4-150E1817B78A}" presName="dstNode" presStyleLbl="node1" presStyleIdx="0" presStyleCnt="4"/>
      <dgm:spPr/>
    </dgm:pt>
    <dgm:pt modelId="{CBB79500-4B06-44BC-B941-86B738DE8B43}" type="pres">
      <dgm:prSet presAssocID="{71C07AEE-1A3B-4DE4-9647-BF6130EEF1C3}" presName="text_1" presStyleLbl="node1" presStyleIdx="0" presStyleCnt="4">
        <dgm:presLayoutVars>
          <dgm:bulletEnabled val="1"/>
        </dgm:presLayoutVars>
      </dgm:prSet>
      <dgm:spPr/>
    </dgm:pt>
    <dgm:pt modelId="{2FE4B31B-4637-4589-9B4E-419314E8F682}" type="pres">
      <dgm:prSet presAssocID="{71C07AEE-1A3B-4DE4-9647-BF6130EEF1C3}" presName="accent_1" presStyleCnt="0"/>
      <dgm:spPr/>
    </dgm:pt>
    <dgm:pt modelId="{F121C7EA-472E-47B0-BDA9-BE69D72CA32C}" type="pres">
      <dgm:prSet presAssocID="{71C07AEE-1A3B-4DE4-9647-BF6130EEF1C3}" presName="accentRepeatNode" presStyleLbl="solidFgAcc1" presStyleIdx="0" presStyleCnt="4" custScaleX="45080" custScaleY="42587"/>
      <dgm:spPr>
        <a:ln>
          <a:solidFill>
            <a:srgbClr val="470D68"/>
          </a:solidFill>
        </a:ln>
      </dgm:spPr>
    </dgm:pt>
    <dgm:pt modelId="{5DC60148-52F7-4C8A-9F12-82261C023320}" type="pres">
      <dgm:prSet presAssocID="{76F45935-EC59-420D-95EF-444910FAFB27}" presName="text_2" presStyleLbl="node1" presStyleIdx="1" presStyleCnt="4">
        <dgm:presLayoutVars>
          <dgm:bulletEnabled val="1"/>
        </dgm:presLayoutVars>
      </dgm:prSet>
      <dgm:spPr/>
    </dgm:pt>
    <dgm:pt modelId="{0ECE4092-7509-4937-8C19-1CB05256716F}" type="pres">
      <dgm:prSet presAssocID="{76F45935-EC59-420D-95EF-444910FAFB27}" presName="accent_2" presStyleCnt="0"/>
      <dgm:spPr/>
    </dgm:pt>
    <dgm:pt modelId="{77AF8B73-8118-42D3-9AE5-3D07AA0C5D32}" type="pres">
      <dgm:prSet presAssocID="{76F45935-EC59-420D-95EF-444910FAFB27}" presName="accentRepeatNode" presStyleLbl="solidFgAcc1" presStyleIdx="1" presStyleCnt="4" custScaleX="46069" custScaleY="35403"/>
      <dgm:spPr>
        <a:ln>
          <a:solidFill>
            <a:srgbClr val="470D68"/>
          </a:solidFill>
        </a:ln>
      </dgm:spPr>
    </dgm:pt>
    <dgm:pt modelId="{6D8D52ED-ED8B-4F05-B211-A4EF3ACF2DC4}" type="pres">
      <dgm:prSet presAssocID="{329B401D-943E-4BA1-8A9F-F4457F27DDA2}" presName="text_3" presStyleLbl="node1" presStyleIdx="2" presStyleCnt="4">
        <dgm:presLayoutVars>
          <dgm:bulletEnabled val="1"/>
        </dgm:presLayoutVars>
      </dgm:prSet>
      <dgm:spPr/>
    </dgm:pt>
    <dgm:pt modelId="{9C8E6412-0BB6-4ED9-85E7-B7B800892D86}" type="pres">
      <dgm:prSet presAssocID="{329B401D-943E-4BA1-8A9F-F4457F27DDA2}" presName="accent_3" presStyleCnt="0"/>
      <dgm:spPr/>
    </dgm:pt>
    <dgm:pt modelId="{C76E83B0-3976-4161-8878-20879D95BB38}" type="pres">
      <dgm:prSet presAssocID="{329B401D-943E-4BA1-8A9F-F4457F27DDA2}" presName="accentRepeatNode" presStyleLbl="solidFgAcc1" presStyleIdx="2" presStyleCnt="4" custScaleX="28698" custScaleY="42629" custLinFactNeighborX="-1285" custLinFactNeighborY="5078"/>
      <dgm:spPr>
        <a:ln>
          <a:solidFill>
            <a:srgbClr val="470D68"/>
          </a:solidFill>
        </a:ln>
      </dgm:spPr>
    </dgm:pt>
    <dgm:pt modelId="{6FD62A4B-7E15-4ADD-811E-F4BA7F7B7F43}" type="pres">
      <dgm:prSet presAssocID="{F1459DD9-A900-4EF7-A9E9-D05583CC3249}" presName="text_4" presStyleLbl="node1" presStyleIdx="3" presStyleCnt="4">
        <dgm:presLayoutVars>
          <dgm:bulletEnabled val="1"/>
        </dgm:presLayoutVars>
      </dgm:prSet>
      <dgm:spPr/>
    </dgm:pt>
    <dgm:pt modelId="{F7120580-1340-4446-8CEB-5E1297B7E77C}" type="pres">
      <dgm:prSet presAssocID="{F1459DD9-A900-4EF7-A9E9-D05583CC3249}" presName="accent_4" presStyleCnt="0"/>
      <dgm:spPr/>
    </dgm:pt>
    <dgm:pt modelId="{38684EE7-EABF-435D-8E51-5B9FD29CE1A0}" type="pres">
      <dgm:prSet presAssocID="{F1459DD9-A900-4EF7-A9E9-D05583CC3249}" presName="accentRepeatNode" presStyleLbl="solidFgAcc1" presStyleIdx="3" presStyleCnt="4" custScaleX="61007" custScaleY="43557"/>
      <dgm:spPr>
        <a:ln>
          <a:solidFill>
            <a:srgbClr val="470D68"/>
          </a:solidFill>
        </a:ln>
      </dgm:spPr>
    </dgm:pt>
  </dgm:ptLst>
  <dgm:cxnLst>
    <dgm:cxn modelId="{49156C02-C0C4-4594-A6F7-263442FC11C1}" srcId="{1C9BAFDA-3F67-4A5A-99A4-150E1817B78A}" destId="{F1459DD9-A900-4EF7-A9E9-D05583CC3249}" srcOrd="3" destOrd="0" parTransId="{E13DE2FC-D8A2-4A42-B9DC-E12333617248}" sibTransId="{398455F5-6E4B-48C5-BF7E-30B2AE65B809}"/>
    <dgm:cxn modelId="{6D5FC825-200A-40DD-AAD4-E6464E1E3936}" type="presOf" srcId="{76F45935-EC59-420D-95EF-444910FAFB27}" destId="{5DC60148-52F7-4C8A-9F12-82261C023320}" srcOrd="0" destOrd="0" presId="urn:microsoft.com/office/officeart/2008/layout/VerticalCurvedList"/>
    <dgm:cxn modelId="{95B34732-C549-44E3-9611-21A4E1D0DDAD}" type="presOf" srcId="{447108FC-4D52-47EC-BF0E-517B4E2D77F1}" destId="{8BB6D863-F672-403F-8C29-E0E9FA4EDEE0}" srcOrd="0" destOrd="0" presId="urn:microsoft.com/office/officeart/2008/layout/VerticalCurvedList"/>
    <dgm:cxn modelId="{458E6D46-7258-4C70-91D8-324640F112D4}" srcId="{1C9BAFDA-3F67-4A5A-99A4-150E1817B78A}" destId="{71C07AEE-1A3B-4DE4-9647-BF6130EEF1C3}" srcOrd="0" destOrd="0" parTransId="{2ED10A29-9459-4572-B840-EEEA281AF44B}" sibTransId="{447108FC-4D52-47EC-BF0E-517B4E2D77F1}"/>
    <dgm:cxn modelId="{BA849159-D6B0-42CC-9A87-04855242927C}" srcId="{1C9BAFDA-3F67-4A5A-99A4-150E1817B78A}" destId="{329B401D-943E-4BA1-8A9F-F4457F27DDA2}" srcOrd="2" destOrd="0" parTransId="{5AAF0606-818A-4029-A77F-FB5ADEF5C514}" sibTransId="{4433696E-6073-44A3-86EE-35C0608C020D}"/>
    <dgm:cxn modelId="{387B8490-452E-48D7-B6A7-8046FF3564B8}" type="presOf" srcId="{329B401D-943E-4BA1-8A9F-F4457F27DDA2}" destId="{6D8D52ED-ED8B-4F05-B211-A4EF3ACF2DC4}" srcOrd="0" destOrd="0" presId="urn:microsoft.com/office/officeart/2008/layout/VerticalCurvedList"/>
    <dgm:cxn modelId="{51A5B19A-55C3-4BF1-A2AA-43F26586E1D6}" srcId="{1C9BAFDA-3F67-4A5A-99A4-150E1817B78A}" destId="{76F45935-EC59-420D-95EF-444910FAFB27}" srcOrd="1" destOrd="0" parTransId="{42355E50-08B7-4F3E-A76E-AEC7902EF5E2}" sibTransId="{1439B8F2-E017-42F1-A4B7-69FD8EB47DD0}"/>
    <dgm:cxn modelId="{7AA7D0A1-8220-421D-BFA1-0E1AFF87D370}" type="presOf" srcId="{71C07AEE-1A3B-4DE4-9647-BF6130EEF1C3}" destId="{CBB79500-4B06-44BC-B941-86B738DE8B43}" srcOrd="0" destOrd="0" presId="urn:microsoft.com/office/officeart/2008/layout/VerticalCurvedList"/>
    <dgm:cxn modelId="{446936EA-D013-4ACE-A566-DE5F2D61D0D4}" type="presOf" srcId="{F1459DD9-A900-4EF7-A9E9-D05583CC3249}" destId="{6FD62A4B-7E15-4ADD-811E-F4BA7F7B7F43}" srcOrd="0" destOrd="0" presId="urn:microsoft.com/office/officeart/2008/layout/VerticalCurvedList"/>
    <dgm:cxn modelId="{6EACB8FB-CC20-47EA-8944-0BC428A3F072}" type="presOf" srcId="{1C9BAFDA-3F67-4A5A-99A4-150E1817B78A}" destId="{AE727FFF-5168-4489-B963-2CF712B1ED19}" srcOrd="0" destOrd="0" presId="urn:microsoft.com/office/officeart/2008/layout/VerticalCurvedList"/>
    <dgm:cxn modelId="{B79244CD-16F8-471A-BE9B-636235700E3E}" type="presParOf" srcId="{AE727FFF-5168-4489-B963-2CF712B1ED19}" destId="{86BEC988-0FAF-451D-AD0F-F8E668AA5034}" srcOrd="0" destOrd="0" presId="urn:microsoft.com/office/officeart/2008/layout/VerticalCurvedList"/>
    <dgm:cxn modelId="{9AAC1A57-2D1C-4CB4-9A9B-E4DA32C89409}" type="presParOf" srcId="{86BEC988-0FAF-451D-AD0F-F8E668AA5034}" destId="{FCD440FF-0918-4721-8F56-425BC99133FE}" srcOrd="0" destOrd="0" presId="urn:microsoft.com/office/officeart/2008/layout/VerticalCurvedList"/>
    <dgm:cxn modelId="{7C18C6B8-75EC-41D1-B74C-7BF4658364F4}" type="presParOf" srcId="{FCD440FF-0918-4721-8F56-425BC99133FE}" destId="{69FA7A1B-C2FA-4AA8-B752-79CFFF92F080}" srcOrd="0" destOrd="0" presId="urn:microsoft.com/office/officeart/2008/layout/VerticalCurvedList"/>
    <dgm:cxn modelId="{57FB2809-53B0-4D90-A3F2-154EED19B16D}" type="presParOf" srcId="{FCD440FF-0918-4721-8F56-425BC99133FE}" destId="{8BB6D863-F672-403F-8C29-E0E9FA4EDEE0}" srcOrd="1" destOrd="0" presId="urn:microsoft.com/office/officeart/2008/layout/VerticalCurvedList"/>
    <dgm:cxn modelId="{A94222D4-0243-400F-B205-3E438AA6873E}" type="presParOf" srcId="{FCD440FF-0918-4721-8F56-425BC99133FE}" destId="{F765ACB3-FD5F-4194-9F11-98464F249A48}" srcOrd="2" destOrd="0" presId="urn:microsoft.com/office/officeart/2008/layout/VerticalCurvedList"/>
    <dgm:cxn modelId="{7E4F148B-DCE4-4C35-8C6B-0ED54268ABC4}" type="presParOf" srcId="{FCD440FF-0918-4721-8F56-425BC99133FE}" destId="{4795FC5D-75A5-432E-A5F6-CC56E6664B30}" srcOrd="3" destOrd="0" presId="urn:microsoft.com/office/officeart/2008/layout/VerticalCurvedList"/>
    <dgm:cxn modelId="{2F95F1EE-221E-41AF-8F3E-058CD74F8FDC}" type="presParOf" srcId="{86BEC988-0FAF-451D-AD0F-F8E668AA5034}" destId="{CBB79500-4B06-44BC-B941-86B738DE8B43}" srcOrd="1" destOrd="0" presId="urn:microsoft.com/office/officeart/2008/layout/VerticalCurvedList"/>
    <dgm:cxn modelId="{8AB3FE0E-B713-4184-9E4B-F9BCA28C0D48}" type="presParOf" srcId="{86BEC988-0FAF-451D-AD0F-F8E668AA5034}" destId="{2FE4B31B-4637-4589-9B4E-419314E8F682}" srcOrd="2" destOrd="0" presId="urn:microsoft.com/office/officeart/2008/layout/VerticalCurvedList"/>
    <dgm:cxn modelId="{7D8F3F5A-F525-4BA4-B875-D13E04C7A01D}" type="presParOf" srcId="{2FE4B31B-4637-4589-9B4E-419314E8F682}" destId="{F121C7EA-472E-47B0-BDA9-BE69D72CA32C}" srcOrd="0" destOrd="0" presId="urn:microsoft.com/office/officeart/2008/layout/VerticalCurvedList"/>
    <dgm:cxn modelId="{58BFA37E-97B3-4FF3-8262-16864D556BCC}" type="presParOf" srcId="{86BEC988-0FAF-451D-AD0F-F8E668AA5034}" destId="{5DC60148-52F7-4C8A-9F12-82261C023320}" srcOrd="3" destOrd="0" presId="urn:microsoft.com/office/officeart/2008/layout/VerticalCurvedList"/>
    <dgm:cxn modelId="{B46BAD07-EDA7-4FAB-9ECE-F1DC654876E0}" type="presParOf" srcId="{86BEC988-0FAF-451D-AD0F-F8E668AA5034}" destId="{0ECE4092-7509-4937-8C19-1CB05256716F}" srcOrd="4" destOrd="0" presId="urn:microsoft.com/office/officeart/2008/layout/VerticalCurvedList"/>
    <dgm:cxn modelId="{DE1A31AA-5D09-4F76-996E-4DE7D22AC9F0}" type="presParOf" srcId="{0ECE4092-7509-4937-8C19-1CB05256716F}" destId="{77AF8B73-8118-42D3-9AE5-3D07AA0C5D32}" srcOrd="0" destOrd="0" presId="urn:microsoft.com/office/officeart/2008/layout/VerticalCurvedList"/>
    <dgm:cxn modelId="{DE71B3ED-CB24-4E9E-9682-472E3AFF99B0}" type="presParOf" srcId="{86BEC988-0FAF-451D-AD0F-F8E668AA5034}" destId="{6D8D52ED-ED8B-4F05-B211-A4EF3ACF2DC4}" srcOrd="5" destOrd="0" presId="urn:microsoft.com/office/officeart/2008/layout/VerticalCurvedList"/>
    <dgm:cxn modelId="{A169129C-3C6D-450A-B73C-C986B96026CC}" type="presParOf" srcId="{86BEC988-0FAF-451D-AD0F-F8E668AA5034}" destId="{9C8E6412-0BB6-4ED9-85E7-B7B800892D86}" srcOrd="6" destOrd="0" presId="urn:microsoft.com/office/officeart/2008/layout/VerticalCurvedList"/>
    <dgm:cxn modelId="{B2C22E52-639E-41A8-9C16-2E705259FA9B}" type="presParOf" srcId="{9C8E6412-0BB6-4ED9-85E7-B7B800892D86}" destId="{C76E83B0-3976-4161-8878-20879D95BB38}" srcOrd="0" destOrd="0" presId="urn:microsoft.com/office/officeart/2008/layout/VerticalCurvedList"/>
    <dgm:cxn modelId="{5980209B-44C8-4F0C-9563-6013E0EBBA89}" type="presParOf" srcId="{86BEC988-0FAF-451D-AD0F-F8E668AA5034}" destId="{6FD62A4B-7E15-4ADD-811E-F4BA7F7B7F43}" srcOrd="7" destOrd="0" presId="urn:microsoft.com/office/officeart/2008/layout/VerticalCurvedList"/>
    <dgm:cxn modelId="{D10EC099-74D8-42E2-9897-5F0ED3DBAB89}" type="presParOf" srcId="{86BEC988-0FAF-451D-AD0F-F8E668AA5034}" destId="{F7120580-1340-4446-8CEB-5E1297B7E77C}" srcOrd="8" destOrd="0" presId="urn:microsoft.com/office/officeart/2008/layout/VerticalCurvedList"/>
    <dgm:cxn modelId="{ED670982-CE9E-497B-85DF-335428043932}" type="presParOf" srcId="{F7120580-1340-4446-8CEB-5E1297B7E77C}" destId="{38684EE7-EABF-435D-8E51-5B9FD29CE1A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B3F955-5CA3-4BF0-917E-F7DA164CB7C2}" type="doc">
      <dgm:prSet loTypeId="urn:microsoft.com/office/officeart/2005/8/layout/cycle3" loCatId="cycle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9F7A4781-0355-46F2-A5FB-66BBC2DF64BC}">
      <dgm:prSet phldrT="[Κείμενο]" custT="1"/>
      <dgm:spPr>
        <a:solidFill>
          <a:srgbClr val="3D0D63"/>
        </a:solidFill>
      </dgm:spPr>
      <dgm:t>
        <a:bodyPr/>
        <a:lstStyle/>
        <a:p>
          <a:endParaRPr lang="en-US" sz="2800" b="1" dirty="0"/>
        </a:p>
        <a:p>
          <a:r>
            <a: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Pilot 1 </a:t>
          </a:r>
        </a:p>
        <a:p>
          <a:r>
            <a:rPr lang="en-US" sz="2800" b="1" dirty="0"/>
            <a:t>6G-enabled EV charging infrastructure resilience</a:t>
          </a:r>
          <a:endParaRPr lang="en-GB" sz="2800" b="1" dirty="0"/>
        </a:p>
      </dgm:t>
    </dgm:pt>
    <dgm:pt modelId="{7FAB6ED4-3C3E-4A73-B026-F0E05E46A70B}" type="parTrans" cxnId="{95CE0C68-30A2-4755-A57E-F5FBEBE9F457}">
      <dgm:prSet/>
      <dgm:spPr/>
      <dgm:t>
        <a:bodyPr/>
        <a:lstStyle/>
        <a:p>
          <a:endParaRPr lang="en-GB"/>
        </a:p>
      </dgm:t>
    </dgm:pt>
    <dgm:pt modelId="{3BE93CEB-8D82-4080-9EF1-28FD3150DA2B}" type="sibTrans" cxnId="{95CE0C68-30A2-4755-A57E-F5FBEBE9F457}">
      <dgm:prSet/>
      <dgm:spPr>
        <a:solidFill>
          <a:schemeClr val="tx2">
            <a:lumMod val="40000"/>
            <a:lumOff val="60000"/>
          </a:schemeClr>
        </a:solid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GB" sz="2500"/>
        </a:p>
      </dgm:t>
    </dgm:pt>
    <dgm:pt modelId="{466A813A-8216-423C-8D68-1E111CE1F132}">
      <dgm:prSet phldrT="[Κείμενο]" custT="1"/>
      <dgm:spPr>
        <a:solidFill>
          <a:srgbClr val="3D0D63"/>
        </a:solidFill>
      </dgm:spPr>
      <dgm:t>
        <a:bodyPr/>
        <a:lstStyle/>
        <a:p>
          <a:endParaRPr lang="en-US" sz="2500" b="1" dirty="0"/>
        </a:p>
        <a:p>
          <a:r>
            <a:rPr lang="en-US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Pilot 2 </a:t>
          </a:r>
        </a:p>
        <a:p>
          <a:r>
            <a:rPr lang="en-US" sz="2500" b="1" dirty="0"/>
            <a:t>Safeguarding 6G-connected autonomous vehicles</a:t>
          </a:r>
          <a:endParaRPr lang="en-GB" sz="2500" b="1" dirty="0"/>
        </a:p>
      </dgm:t>
    </dgm:pt>
    <dgm:pt modelId="{7785208C-BA10-425E-BA16-4D90BBEA4D83}" type="parTrans" cxnId="{272BF269-501D-40C6-B345-C7C565FA1515}">
      <dgm:prSet/>
      <dgm:spPr/>
      <dgm:t>
        <a:bodyPr/>
        <a:lstStyle/>
        <a:p>
          <a:endParaRPr lang="en-GB"/>
        </a:p>
      </dgm:t>
    </dgm:pt>
    <dgm:pt modelId="{028B4C95-CECF-4908-AFC5-71D3F3B1E06F}" type="sibTrans" cxnId="{272BF269-501D-40C6-B345-C7C565FA1515}">
      <dgm:prSet/>
      <dgm:spPr/>
      <dgm:t>
        <a:bodyPr/>
        <a:lstStyle/>
        <a:p>
          <a:endParaRPr lang="en-GB"/>
        </a:p>
      </dgm:t>
    </dgm:pt>
    <dgm:pt modelId="{E3EF1052-FA04-41F3-8544-7055D2C590EC}">
      <dgm:prSet phldrT="[Κείμενο]" custT="1"/>
      <dgm:spPr>
        <a:solidFill>
          <a:srgbClr val="3D0D63"/>
        </a:solidFill>
      </dgm:spPr>
      <dgm:t>
        <a:bodyPr/>
        <a:lstStyle/>
        <a:p>
          <a:endParaRPr lang="en-US" sz="2500" b="1" dirty="0"/>
        </a:p>
        <a:p>
          <a:r>
            <a:rPr lang="en-US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Pilot 3</a:t>
          </a:r>
        </a:p>
        <a:p>
          <a:r>
            <a:rPr lang="en-US" sz="2500" b="1" dirty="0"/>
            <a:t>Quantum key distribution for end-to-end 6G security</a:t>
          </a:r>
          <a:endParaRPr lang="en-GB" sz="2500" b="1" dirty="0"/>
        </a:p>
      </dgm:t>
    </dgm:pt>
    <dgm:pt modelId="{964A4272-22D2-456C-AE8F-2D9000A2D765}" type="parTrans" cxnId="{475F2E0A-B418-4744-90DF-080734DD725D}">
      <dgm:prSet/>
      <dgm:spPr/>
      <dgm:t>
        <a:bodyPr/>
        <a:lstStyle/>
        <a:p>
          <a:endParaRPr lang="en-GB"/>
        </a:p>
      </dgm:t>
    </dgm:pt>
    <dgm:pt modelId="{5C20E78B-C2A0-4B09-8B70-AF0F2327ABE3}" type="sibTrans" cxnId="{475F2E0A-B418-4744-90DF-080734DD725D}">
      <dgm:prSet/>
      <dgm:spPr/>
      <dgm:t>
        <a:bodyPr/>
        <a:lstStyle/>
        <a:p>
          <a:endParaRPr lang="en-GB"/>
        </a:p>
      </dgm:t>
    </dgm:pt>
    <dgm:pt modelId="{4074FEA9-7A26-4279-945A-6756F1333196}">
      <dgm:prSet phldrT="[Κείμενο]" custT="1"/>
      <dgm:spPr>
        <a:solidFill>
          <a:srgbClr val="3D0D63"/>
        </a:solidFill>
      </dgm:spPr>
      <dgm:t>
        <a:bodyPr/>
        <a:lstStyle/>
        <a:p>
          <a:endParaRPr lang="en-US" sz="2500" b="1" dirty="0"/>
        </a:p>
        <a:p>
          <a:r>
            <a:rPr lang="en-US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Pilot 4</a:t>
          </a:r>
        </a:p>
        <a:p>
          <a:r>
            <a:rPr lang="en-US" sz="2500" b="1" dirty="0"/>
            <a:t>Securing UAV-assisted 6G communications</a:t>
          </a:r>
          <a:endParaRPr lang="en-GB" sz="2500" b="1" dirty="0"/>
        </a:p>
      </dgm:t>
    </dgm:pt>
    <dgm:pt modelId="{B3C2DF96-6141-4CD8-8D42-B22E73149DE6}" type="parTrans" cxnId="{3BDB0206-2162-4BA1-8B23-A0838A0AB055}">
      <dgm:prSet/>
      <dgm:spPr/>
      <dgm:t>
        <a:bodyPr/>
        <a:lstStyle/>
        <a:p>
          <a:endParaRPr lang="en-GB"/>
        </a:p>
      </dgm:t>
    </dgm:pt>
    <dgm:pt modelId="{0D0E2C4A-0639-4B4F-B95B-14D593C297EE}" type="sibTrans" cxnId="{3BDB0206-2162-4BA1-8B23-A0838A0AB055}">
      <dgm:prSet/>
      <dgm:spPr/>
      <dgm:t>
        <a:bodyPr/>
        <a:lstStyle/>
        <a:p>
          <a:endParaRPr lang="en-GB"/>
        </a:p>
      </dgm:t>
    </dgm:pt>
    <dgm:pt modelId="{2BD742B1-021E-46C1-8F2C-1A8AC478D8A5}">
      <dgm:prSet phldrT="[Κείμενο]" custT="1"/>
      <dgm:spPr>
        <a:solidFill>
          <a:srgbClr val="3D0D63"/>
        </a:solidFill>
      </dgm:spPr>
      <dgm:t>
        <a:bodyPr/>
        <a:lstStyle/>
        <a:p>
          <a:endParaRPr lang="en-US" sz="2500" b="1" dirty="0"/>
        </a:p>
        <a:p>
          <a:r>
            <a:rPr lang="en-US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Pilot 5 </a:t>
          </a:r>
        </a:p>
        <a:p>
          <a:r>
            <a:rPr lang="en-US" sz="2500" b="1" dirty="0"/>
            <a:t>Thwarting attacks against O-RAN and virtualized 6G infrastructure</a:t>
          </a:r>
          <a:endParaRPr lang="en-GB" sz="2500" b="1" dirty="0"/>
        </a:p>
      </dgm:t>
    </dgm:pt>
    <dgm:pt modelId="{4189B473-BEED-4E6A-8E26-9710261B0979}" type="parTrans" cxnId="{FE54F72D-F0A3-422D-A5B0-2A7FA0FDF9BF}">
      <dgm:prSet/>
      <dgm:spPr/>
      <dgm:t>
        <a:bodyPr/>
        <a:lstStyle/>
        <a:p>
          <a:endParaRPr lang="en-GB"/>
        </a:p>
      </dgm:t>
    </dgm:pt>
    <dgm:pt modelId="{010A6E46-E186-44C3-A7A7-40565CD05D8A}" type="sibTrans" cxnId="{FE54F72D-F0A3-422D-A5B0-2A7FA0FDF9BF}">
      <dgm:prSet/>
      <dgm:spPr/>
      <dgm:t>
        <a:bodyPr/>
        <a:lstStyle/>
        <a:p>
          <a:endParaRPr lang="en-GB"/>
        </a:p>
      </dgm:t>
    </dgm:pt>
    <dgm:pt modelId="{99079315-A0F3-4300-9D0A-A56817A4882E}" type="pres">
      <dgm:prSet presAssocID="{B3B3F955-5CA3-4BF0-917E-F7DA164CB7C2}" presName="Name0" presStyleCnt="0">
        <dgm:presLayoutVars>
          <dgm:dir/>
          <dgm:resizeHandles val="exact"/>
        </dgm:presLayoutVars>
      </dgm:prSet>
      <dgm:spPr/>
    </dgm:pt>
    <dgm:pt modelId="{6190F869-987E-4550-8B14-63A5F03B15BD}" type="pres">
      <dgm:prSet presAssocID="{B3B3F955-5CA3-4BF0-917E-F7DA164CB7C2}" presName="cycle" presStyleCnt="0"/>
      <dgm:spPr/>
    </dgm:pt>
    <dgm:pt modelId="{0DE32E2A-37CC-4B8F-8AF0-B58E6D14519F}" type="pres">
      <dgm:prSet presAssocID="{9F7A4781-0355-46F2-A5FB-66BBC2DF64BC}" presName="nodeFirstNode" presStyleLbl="node1" presStyleIdx="0" presStyleCnt="5">
        <dgm:presLayoutVars>
          <dgm:bulletEnabled val="1"/>
        </dgm:presLayoutVars>
      </dgm:prSet>
      <dgm:spPr/>
    </dgm:pt>
    <dgm:pt modelId="{48D31EC3-A4A7-4623-B828-88B065EDDE19}" type="pres">
      <dgm:prSet presAssocID="{3BE93CEB-8D82-4080-9EF1-28FD3150DA2B}" presName="sibTransFirstNode" presStyleLbl="bgShp" presStyleIdx="0" presStyleCnt="1"/>
      <dgm:spPr/>
    </dgm:pt>
    <dgm:pt modelId="{5976DD6E-EDF3-4D4D-89D1-9AEBBBDA9E32}" type="pres">
      <dgm:prSet presAssocID="{466A813A-8216-423C-8D68-1E111CE1F132}" presName="nodeFollowingNodes" presStyleLbl="node1" presStyleIdx="1" presStyleCnt="5">
        <dgm:presLayoutVars>
          <dgm:bulletEnabled val="1"/>
        </dgm:presLayoutVars>
      </dgm:prSet>
      <dgm:spPr/>
    </dgm:pt>
    <dgm:pt modelId="{42622270-0F05-43AD-A8AB-BA4F2B297A12}" type="pres">
      <dgm:prSet presAssocID="{E3EF1052-FA04-41F3-8544-7055D2C590EC}" presName="nodeFollowingNodes" presStyleLbl="node1" presStyleIdx="2" presStyleCnt="5" custRadScaleRad="92363" custRadScaleInc="-15965">
        <dgm:presLayoutVars>
          <dgm:bulletEnabled val="1"/>
        </dgm:presLayoutVars>
      </dgm:prSet>
      <dgm:spPr/>
    </dgm:pt>
    <dgm:pt modelId="{58E1B718-5B5D-4FCF-9208-DB1BE3DB138A}" type="pres">
      <dgm:prSet presAssocID="{4074FEA9-7A26-4279-945A-6756F1333196}" presName="nodeFollowingNodes" presStyleLbl="node1" presStyleIdx="3" presStyleCnt="5" custRadScaleRad="92270" custRadScaleInc="14006">
        <dgm:presLayoutVars>
          <dgm:bulletEnabled val="1"/>
        </dgm:presLayoutVars>
      </dgm:prSet>
      <dgm:spPr/>
    </dgm:pt>
    <dgm:pt modelId="{8877536C-0B34-4FAC-BAA4-A74A9C9A6FC8}" type="pres">
      <dgm:prSet presAssocID="{2BD742B1-021E-46C1-8F2C-1A8AC478D8A5}" presName="nodeFollowingNodes" presStyleLbl="node1" presStyleIdx="4" presStyleCnt="5">
        <dgm:presLayoutVars>
          <dgm:bulletEnabled val="1"/>
        </dgm:presLayoutVars>
      </dgm:prSet>
      <dgm:spPr/>
    </dgm:pt>
  </dgm:ptLst>
  <dgm:cxnLst>
    <dgm:cxn modelId="{3BDB0206-2162-4BA1-8B23-A0838A0AB055}" srcId="{B3B3F955-5CA3-4BF0-917E-F7DA164CB7C2}" destId="{4074FEA9-7A26-4279-945A-6756F1333196}" srcOrd="3" destOrd="0" parTransId="{B3C2DF96-6141-4CD8-8D42-B22E73149DE6}" sibTransId="{0D0E2C4A-0639-4B4F-B95B-14D593C297EE}"/>
    <dgm:cxn modelId="{475F2E0A-B418-4744-90DF-080734DD725D}" srcId="{B3B3F955-5CA3-4BF0-917E-F7DA164CB7C2}" destId="{E3EF1052-FA04-41F3-8544-7055D2C590EC}" srcOrd="2" destOrd="0" parTransId="{964A4272-22D2-456C-AE8F-2D9000A2D765}" sibTransId="{5C20E78B-C2A0-4B09-8B70-AF0F2327ABE3}"/>
    <dgm:cxn modelId="{FE54F72D-F0A3-422D-A5B0-2A7FA0FDF9BF}" srcId="{B3B3F955-5CA3-4BF0-917E-F7DA164CB7C2}" destId="{2BD742B1-021E-46C1-8F2C-1A8AC478D8A5}" srcOrd="4" destOrd="0" parTransId="{4189B473-BEED-4E6A-8E26-9710261B0979}" sibTransId="{010A6E46-E186-44C3-A7A7-40565CD05D8A}"/>
    <dgm:cxn modelId="{5395B463-7CEC-4B22-8A36-7DB7EC93D481}" type="presOf" srcId="{4074FEA9-7A26-4279-945A-6756F1333196}" destId="{58E1B718-5B5D-4FCF-9208-DB1BE3DB138A}" srcOrd="0" destOrd="0" presId="urn:microsoft.com/office/officeart/2005/8/layout/cycle3"/>
    <dgm:cxn modelId="{7057A166-C6E3-4850-BBB5-0A526D6F02B9}" type="presOf" srcId="{B3B3F955-5CA3-4BF0-917E-F7DA164CB7C2}" destId="{99079315-A0F3-4300-9D0A-A56817A4882E}" srcOrd="0" destOrd="0" presId="urn:microsoft.com/office/officeart/2005/8/layout/cycle3"/>
    <dgm:cxn modelId="{95CE0C68-30A2-4755-A57E-F5FBEBE9F457}" srcId="{B3B3F955-5CA3-4BF0-917E-F7DA164CB7C2}" destId="{9F7A4781-0355-46F2-A5FB-66BBC2DF64BC}" srcOrd="0" destOrd="0" parTransId="{7FAB6ED4-3C3E-4A73-B026-F0E05E46A70B}" sibTransId="{3BE93CEB-8D82-4080-9EF1-28FD3150DA2B}"/>
    <dgm:cxn modelId="{272BF269-501D-40C6-B345-C7C565FA1515}" srcId="{B3B3F955-5CA3-4BF0-917E-F7DA164CB7C2}" destId="{466A813A-8216-423C-8D68-1E111CE1F132}" srcOrd="1" destOrd="0" parTransId="{7785208C-BA10-425E-BA16-4D90BBEA4D83}" sibTransId="{028B4C95-CECF-4908-AFC5-71D3F3B1E06F}"/>
    <dgm:cxn modelId="{E1DEB56F-B6AA-437D-B429-AC51855FA247}" type="presOf" srcId="{466A813A-8216-423C-8D68-1E111CE1F132}" destId="{5976DD6E-EDF3-4D4D-89D1-9AEBBBDA9E32}" srcOrd="0" destOrd="0" presId="urn:microsoft.com/office/officeart/2005/8/layout/cycle3"/>
    <dgm:cxn modelId="{8A38FBCE-DB06-453D-94F2-A1810BF435F1}" type="presOf" srcId="{3BE93CEB-8D82-4080-9EF1-28FD3150DA2B}" destId="{48D31EC3-A4A7-4623-B828-88B065EDDE19}" srcOrd="0" destOrd="0" presId="urn:microsoft.com/office/officeart/2005/8/layout/cycle3"/>
    <dgm:cxn modelId="{DDB39ECF-CD32-49B7-BF4B-BD749652CC6F}" type="presOf" srcId="{E3EF1052-FA04-41F3-8544-7055D2C590EC}" destId="{42622270-0F05-43AD-A8AB-BA4F2B297A12}" srcOrd="0" destOrd="0" presId="urn:microsoft.com/office/officeart/2005/8/layout/cycle3"/>
    <dgm:cxn modelId="{C59030D1-527A-4BBA-BFD5-4877113280E6}" type="presOf" srcId="{2BD742B1-021E-46C1-8F2C-1A8AC478D8A5}" destId="{8877536C-0B34-4FAC-BAA4-A74A9C9A6FC8}" srcOrd="0" destOrd="0" presId="urn:microsoft.com/office/officeart/2005/8/layout/cycle3"/>
    <dgm:cxn modelId="{4DAD42ED-C658-4BB7-9F57-9EA386120F42}" type="presOf" srcId="{9F7A4781-0355-46F2-A5FB-66BBC2DF64BC}" destId="{0DE32E2A-37CC-4B8F-8AF0-B58E6D14519F}" srcOrd="0" destOrd="0" presId="urn:microsoft.com/office/officeart/2005/8/layout/cycle3"/>
    <dgm:cxn modelId="{8EC17038-0A23-4A0C-AB28-1F1766B2F953}" type="presParOf" srcId="{99079315-A0F3-4300-9D0A-A56817A4882E}" destId="{6190F869-987E-4550-8B14-63A5F03B15BD}" srcOrd="0" destOrd="0" presId="urn:microsoft.com/office/officeart/2005/8/layout/cycle3"/>
    <dgm:cxn modelId="{BEA5F0B2-2A96-41A9-9A38-C0354F45E56D}" type="presParOf" srcId="{6190F869-987E-4550-8B14-63A5F03B15BD}" destId="{0DE32E2A-37CC-4B8F-8AF0-B58E6D14519F}" srcOrd="0" destOrd="0" presId="urn:microsoft.com/office/officeart/2005/8/layout/cycle3"/>
    <dgm:cxn modelId="{1B9C4B30-84E6-4842-8DAB-141DB4A5F13A}" type="presParOf" srcId="{6190F869-987E-4550-8B14-63A5F03B15BD}" destId="{48D31EC3-A4A7-4623-B828-88B065EDDE19}" srcOrd="1" destOrd="0" presId="urn:microsoft.com/office/officeart/2005/8/layout/cycle3"/>
    <dgm:cxn modelId="{BFA19048-55A8-466D-8946-040E5B7C3FDE}" type="presParOf" srcId="{6190F869-987E-4550-8B14-63A5F03B15BD}" destId="{5976DD6E-EDF3-4D4D-89D1-9AEBBBDA9E32}" srcOrd="2" destOrd="0" presId="urn:microsoft.com/office/officeart/2005/8/layout/cycle3"/>
    <dgm:cxn modelId="{84739965-07BC-452E-BE80-004390175C22}" type="presParOf" srcId="{6190F869-987E-4550-8B14-63A5F03B15BD}" destId="{42622270-0F05-43AD-A8AB-BA4F2B297A12}" srcOrd="3" destOrd="0" presId="urn:microsoft.com/office/officeart/2005/8/layout/cycle3"/>
    <dgm:cxn modelId="{3C5604FF-667C-4B24-A47A-BC17B6E7200E}" type="presParOf" srcId="{6190F869-987E-4550-8B14-63A5F03B15BD}" destId="{58E1B718-5B5D-4FCF-9208-DB1BE3DB138A}" srcOrd="4" destOrd="0" presId="urn:microsoft.com/office/officeart/2005/8/layout/cycle3"/>
    <dgm:cxn modelId="{69F5E308-1C71-4E32-841E-93F64D485231}" type="presParOf" srcId="{6190F869-987E-4550-8B14-63A5F03B15BD}" destId="{8877536C-0B34-4FAC-BAA4-A74A9C9A6FC8}" srcOrd="5" destOrd="0" presId="urn:microsoft.com/office/officeart/2005/8/layout/cycle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B6D863-F672-403F-8C29-E0E9FA4EDEE0}">
      <dsp:nvSpPr>
        <dsp:cNvPr id="0" name=""/>
        <dsp:cNvSpPr/>
      </dsp:nvSpPr>
      <dsp:spPr>
        <a:xfrm>
          <a:off x="-11290583" y="-1722414"/>
          <a:ext cx="13427474" cy="13427474"/>
        </a:xfrm>
        <a:prstGeom prst="blockArc">
          <a:avLst>
            <a:gd name="adj1" fmla="val 18900000"/>
            <a:gd name="adj2" fmla="val 2700000"/>
            <a:gd name="adj3" fmla="val 161"/>
          </a:avLst>
        </a:prstGeom>
        <a:noFill/>
        <a:ln w="25400" cap="flat" cmpd="sng" algn="ctr">
          <a:solidFill>
            <a:srgbClr val="470D68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B79500-4B06-44BC-B941-86B738DE8B43}">
      <dsp:nvSpPr>
        <dsp:cNvPr id="0" name=""/>
        <dsp:cNvSpPr/>
      </dsp:nvSpPr>
      <dsp:spPr>
        <a:xfrm>
          <a:off x="1117134" y="767465"/>
          <a:ext cx="21572811" cy="1535730"/>
        </a:xfrm>
        <a:prstGeom prst="rect">
          <a:avLst/>
        </a:prstGeom>
        <a:solidFill>
          <a:srgbClr val="A89CB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8986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0" i="0" u="none" strike="noStrike" kern="1200" baseline="0" dirty="0">
              <a:solidFill>
                <a:srgbClr val="251162"/>
              </a:solidFill>
            </a:rPr>
            <a:t>Develop advanced zero-trust security architecture enforcing the least privilege policy to increase 5G+/6G infrastructures’ resilience and prevent sophisticated cyber-attacks</a:t>
          </a:r>
          <a:endParaRPr lang="en-GB" sz="4000" b="0" kern="1200" dirty="0"/>
        </a:p>
      </dsp:txBody>
      <dsp:txXfrm>
        <a:off x="1117134" y="767465"/>
        <a:ext cx="21572811" cy="1535730"/>
      </dsp:txXfrm>
    </dsp:sp>
    <dsp:sp modelId="{F121C7EA-472E-47B0-BDA9-BE69D72CA32C}">
      <dsp:nvSpPr>
        <dsp:cNvPr id="0" name=""/>
        <dsp:cNvSpPr/>
      </dsp:nvSpPr>
      <dsp:spPr>
        <a:xfrm>
          <a:off x="694865" y="1029202"/>
          <a:ext cx="844536" cy="101225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70D6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C60148-52F7-4C8A-9F12-82261C023320}">
      <dsp:nvSpPr>
        <dsp:cNvPr id="0" name=""/>
        <dsp:cNvSpPr/>
      </dsp:nvSpPr>
      <dsp:spPr>
        <a:xfrm>
          <a:off x="1997603" y="3071460"/>
          <a:ext cx="20692342" cy="1535730"/>
        </a:xfrm>
        <a:prstGeom prst="rect">
          <a:avLst/>
        </a:prstGeom>
        <a:solidFill>
          <a:srgbClr val="A89CB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8986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0" kern="1200" dirty="0">
              <a:solidFill>
                <a:srgbClr val="251162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rPr>
            <a:t>Develop advanced proactive 5G+/6G security tools, relying on threat intelligence and foresight, to provide risk-based situational awareness and increased preparedness</a:t>
          </a:r>
          <a:endParaRPr lang="en-GB" sz="4000" b="0" kern="1200" dirty="0"/>
        </a:p>
      </dsp:txBody>
      <dsp:txXfrm>
        <a:off x="1997603" y="3071460"/>
        <a:ext cx="20692342" cy="1535730"/>
      </dsp:txXfrm>
    </dsp:sp>
    <dsp:sp modelId="{77AF8B73-8118-42D3-9AE5-3D07AA0C5D32}">
      <dsp:nvSpPr>
        <dsp:cNvPr id="0" name=""/>
        <dsp:cNvSpPr/>
      </dsp:nvSpPr>
      <dsp:spPr>
        <a:xfrm>
          <a:off x="1717678" y="3690858"/>
          <a:ext cx="559850" cy="29693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70D6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8D52ED-ED8B-4F05-B211-A4EF3ACF2DC4}">
      <dsp:nvSpPr>
        <dsp:cNvPr id="0" name=""/>
        <dsp:cNvSpPr/>
      </dsp:nvSpPr>
      <dsp:spPr>
        <a:xfrm>
          <a:off x="1997603" y="5375454"/>
          <a:ext cx="20692342" cy="1535730"/>
        </a:xfrm>
        <a:prstGeom prst="rect">
          <a:avLst/>
        </a:prstGeom>
        <a:solidFill>
          <a:srgbClr val="A89CB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8986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0" kern="1200" dirty="0">
              <a:solidFill>
                <a:srgbClr val="251162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rPr>
            <a:t>Provide AI-based zero-touch E2E protection for massively connected 5G+/6G ecosystems by employing a cooperative and federated approach for optimal threat detection and mitigation</a:t>
          </a:r>
          <a:endParaRPr lang="en-GB" sz="4000" b="0" kern="1200" dirty="0"/>
        </a:p>
      </dsp:txBody>
      <dsp:txXfrm>
        <a:off x="1997603" y="5375454"/>
        <a:ext cx="20692342" cy="1535730"/>
      </dsp:txXfrm>
    </dsp:sp>
    <dsp:sp modelId="{C76E83B0-3976-4161-8878-20879D95BB38}">
      <dsp:nvSpPr>
        <dsp:cNvPr id="0" name=""/>
        <dsp:cNvSpPr/>
      </dsp:nvSpPr>
      <dsp:spPr>
        <a:xfrm>
          <a:off x="1787304" y="5802099"/>
          <a:ext cx="420598" cy="6824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70D6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D62A4B-7E15-4ADD-811E-F4BA7F7B7F43}">
      <dsp:nvSpPr>
        <dsp:cNvPr id="0" name=""/>
        <dsp:cNvSpPr/>
      </dsp:nvSpPr>
      <dsp:spPr>
        <a:xfrm>
          <a:off x="1117134" y="7679449"/>
          <a:ext cx="21572811" cy="1535730"/>
        </a:xfrm>
        <a:prstGeom prst="rect">
          <a:avLst/>
        </a:prstGeom>
        <a:solidFill>
          <a:srgbClr val="A89CB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8986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0" kern="1200" dirty="0">
              <a:solidFill>
                <a:srgbClr val="25116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Deliver intelligent solutions for increasing visibility and control over a 5G+/6G infrastructure’s (O-RAN, core network, etc.) assets, real-time monitoring, and orchestration of security controls</a:t>
          </a:r>
          <a:endParaRPr lang="en-GB" sz="4000" b="0" kern="1200" dirty="0"/>
        </a:p>
      </dsp:txBody>
      <dsp:txXfrm>
        <a:off x="1117134" y="7679449"/>
        <a:ext cx="21572811" cy="1535730"/>
      </dsp:txXfrm>
    </dsp:sp>
    <dsp:sp modelId="{38684EE7-EABF-435D-8E51-5B9FD29CE1A0}">
      <dsp:nvSpPr>
        <dsp:cNvPr id="0" name=""/>
        <dsp:cNvSpPr/>
      </dsp:nvSpPr>
      <dsp:spPr>
        <a:xfrm>
          <a:off x="867318" y="8189081"/>
          <a:ext cx="499630" cy="5164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70D6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B6D863-F672-403F-8C29-E0E9FA4EDEE0}">
      <dsp:nvSpPr>
        <dsp:cNvPr id="0" name=""/>
        <dsp:cNvSpPr/>
      </dsp:nvSpPr>
      <dsp:spPr>
        <a:xfrm>
          <a:off x="-11290583" y="-1722414"/>
          <a:ext cx="13427474" cy="13427474"/>
        </a:xfrm>
        <a:prstGeom prst="blockArc">
          <a:avLst>
            <a:gd name="adj1" fmla="val 18900000"/>
            <a:gd name="adj2" fmla="val 2700000"/>
            <a:gd name="adj3" fmla="val 161"/>
          </a:avLst>
        </a:prstGeom>
        <a:noFill/>
        <a:ln w="25400" cap="flat" cmpd="sng" algn="ctr">
          <a:solidFill>
            <a:srgbClr val="470D68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B79500-4B06-44BC-B941-86B738DE8B43}">
      <dsp:nvSpPr>
        <dsp:cNvPr id="0" name=""/>
        <dsp:cNvSpPr/>
      </dsp:nvSpPr>
      <dsp:spPr>
        <a:xfrm>
          <a:off x="1117134" y="767465"/>
          <a:ext cx="21572811" cy="1535730"/>
        </a:xfrm>
        <a:prstGeom prst="rect">
          <a:avLst/>
        </a:prstGeom>
        <a:solidFill>
          <a:srgbClr val="A89CB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8986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0" kern="1200" dirty="0">
              <a:solidFill>
                <a:srgbClr val="251162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rPr>
            <a:t>Ensure trustworthy operation of 5G+/6G services by leveraging the blockchain to enforce identity verification, secure lifecycle management, auditing, and evidence-based security policy compliance</a:t>
          </a:r>
          <a:endParaRPr lang="en-GB" sz="3600" b="0" kern="1200" dirty="0"/>
        </a:p>
      </dsp:txBody>
      <dsp:txXfrm>
        <a:off x="1117134" y="767465"/>
        <a:ext cx="21572811" cy="1535730"/>
      </dsp:txXfrm>
    </dsp:sp>
    <dsp:sp modelId="{F121C7EA-472E-47B0-BDA9-BE69D72CA32C}">
      <dsp:nvSpPr>
        <dsp:cNvPr id="0" name=""/>
        <dsp:cNvSpPr/>
      </dsp:nvSpPr>
      <dsp:spPr>
        <a:xfrm>
          <a:off x="684442" y="1126567"/>
          <a:ext cx="865383" cy="81752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70D6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C60148-52F7-4C8A-9F12-82261C023320}">
      <dsp:nvSpPr>
        <dsp:cNvPr id="0" name=""/>
        <dsp:cNvSpPr/>
      </dsp:nvSpPr>
      <dsp:spPr>
        <a:xfrm>
          <a:off x="1997603" y="3071460"/>
          <a:ext cx="20692342" cy="1535730"/>
        </a:xfrm>
        <a:prstGeom prst="rect">
          <a:avLst/>
        </a:prstGeom>
        <a:solidFill>
          <a:srgbClr val="A89CB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8986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0" kern="1200" dirty="0">
              <a:solidFill>
                <a:srgbClr val="251162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rPr>
            <a:t>Protect the 5G+/6G supply chain by building a framework for OSS security assurance and deliver intelligent risk-based tools automatically remediating injected weaknesses and vulnerabilities</a:t>
          </a:r>
          <a:endParaRPr lang="en-GB" sz="3600" b="0" kern="1200" dirty="0"/>
        </a:p>
      </dsp:txBody>
      <dsp:txXfrm>
        <a:off x="1997603" y="3071460"/>
        <a:ext cx="20692342" cy="1535730"/>
      </dsp:txXfrm>
    </dsp:sp>
    <dsp:sp modelId="{77AF8B73-8118-42D3-9AE5-3D07AA0C5D32}">
      <dsp:nvSpPr>
        <dsp:cNvPr id="0" name=""/>
        <dsp:cNvSpPr/>
      </dsp:nvSpPr>
      <dsp:spPr>
        <a:xfrm>
          <a:off x="1555418" y="3499516"/>
          <a:ext cx="884369" cy="6796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70D6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8D52ED-ED8B-4F05-B211-A4EF3ACF2DC4}">
      <dsp:nvSpPr>
        <dsp:cNvPr id="0" name=""/>
        <dsp:cNvSpPr/>
      </dsp:nvSpPr>
      <dsp:spPr>
        <a:xfrm>
          <a:off x="1997603" y="5375454"/>
          <a:ext cx="20692342" cy="1535730"/>
        </a:xfrm>
        <a:prstGeom prst="rect">
          <a:avLst/>
        </a:prstGeom>
        <a:solidFill>
          <a:srgbClr val="A89CB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8986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0" kern="1200" dirty="0">
              <a:solidFill>
                <a:srgbClr val="251162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rPr>
            <a:t>Increase the security of future 6G mobile networks by utilizing software programmable quantum-safe security solutions and intelligent physical layer security approaches</a:t>
          </a:r>
          <a:endParaRPr lang="en-GB" sz="3600" b="0" kern="1200" dirty="0"/>
        </a:p>
      </dsp:txBody>
      <dsp:txXfrm>
        <a:off x="1997603" y="5375454"/>
        <a:ext cx="20692342" cy="1535730"/>
      </dsp:txXfrm>
    </dsp:sp>
    <dsp:sp modelId="{C76E83B0-3976-4161-8878-20879D95BB38}">
      <dsp:nvSpPr>
        <dsp:cNvPr id="0" name=""/>
        <dsp:cNvSpPr/>
      </dsp:nvSpPr>
      <dsp:spPr>
        <a:xfrm>
          <a:off x="1697483" y="5831633"/>
          <a:ext cx="550904" cy="8183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70D6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D62A4B-7E15-4ADD-811E-F4BA7F7B7F43}">
      <dsp:nvSpPr>
        <dsp:cNvPr id="0" name=""/>
        <dsp:cNvSpPr/>
      </dsp:nvSpPr>
      <dsp:spPr>
        <a:xfrm>
          <a:off x="1117134" y="7679449"/>
          <a:ext cx="21572811" cy="1535730"/>
        </a:xfrm>
        <a:prstGeom prst="rect">
          <a:avLst/>
        </a:prstGeom>
        <a:solidFill>
          <a:srgbClr val="A89CB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8986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0" kern="1200" dirty="0">
              <a:solidFill>
                <a:srgbClr val="25116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Provide advanced techniques for enhancing 6G privacy and sensitive information sharing, as well as, methods for multi-stage AI/ML training and inference in a trusted, explainable, fair, and sustainable manner</a:t>
          </a:r>
          <a:endParaRPr lang="en-GB" sz="3600" b="0" kern="1200" dirty="0"/>
        </a:p>
      </dsp:txBody>
      <dsp:txXfrm>
        <a:off x="1117134" y="7679449"/>
        <a:ext cx="21572811" cy="1535730"/>
      </dsp:txXfrm>
    </dsp:sp>
    <dsp:sp modelId="{38684EE7-EABF-435D-8E51-5B9FD29CE1A0}">
      <dsp:nvSpPr>
        <dsp:cNvPr id="0" name=""/>
        <dsp:cNvSpPr/>
      </dsp:nvSpPr>
      <dsp:spPr>
        <a:xfrm>
          <a:off x="531569" y="8029240"/>
          <a:ext cx="1171128" cy="8361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70D6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D31EC3-A4A7-4623-B828-88B065EDDE19}">
      <dsp:nvSpPr>
        <dsp:cNvPr id="0" name=""/>
        <dsp:cNvSpPr/>
      </dsp:nvSpPr>
      <dsp:spPr>
        <a:xfrm>
          <a:off x="2849570" y="-68578"/>
          <a:ext cx="9439257" cy="9439257"/>
        </a:xfrm>
        <a:prstGeom prst="circularArrow">
          <a:avLst>
            <a:gd name="adj1" fmla="val 5544"/>
            <a:gd name="adj2" fmla="val 330680"/>
            <a:gd name="adj3" fmla="val 13697784"/>
            <a:gd name="adj4" fmla="val 17433707"/>
            <a:gd name="adj5" fmla="val 5757"/>
          </a:avLst>
        </a:prstGeom>
        <a:solidFill>
          <a:schemeClr val="tx2">
            <a:lumMod val="40000"/>
            <a:lumOff val="6000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E32E2A-37CC-4B8F-8AF0-B58E6D14519F}">
      <dsp:nvSpPr>
        <dsp:cNvPr id="0" name=""/>
        <dsp:cNvSpPr/>
      </dsp:nvSpPr>
      <dsp:spPr>
        <a:xfrm>
          <a:off x="5285134" y="743"/>
          <a:ext cx="4568130" cy="2284065"/>
        </a:xfrm>
        <a:prstGeom prst="roundRect">
          <a:avLst/>
        </a:prstGeom>
        <a:solidFill>
          <a:srgbClr val="3D0D63"/>
        </a:solidFill>
        <a:ln>
          <a:noFill/>
        </a:ln>
        <a:effectLst>
          <a:outerShdw blurRad="50800" dist="12700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b="1" kern="1200" dirty="0"/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Pilot 1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6G-enabled EV charging infrastructure resilience</a:t>
          </a:r>
          <a:endParaRPr lang="en-GB" sz="2800" b="1" kern="1200" dirty="0"/>
        </a:p>
      </dsp:txBody>
      <dsp:txXfrm>
        <a:off x="5396633" y="112242"/>
        <a:ext cx="4345132" cy="2061067"/>
      </dsp:txXfrm>
    </dsp:sp>
    <dsp:sp modelId="{5976DD6E-EDF3-4D4D-89D1-9AEBBBDA9E32}">
      <dsp:nvSpPr>
        <dsp:cNvPr id="0" name=""/>
        <dsp:cNvSpPr/>
      </dsp:nvSpPr>
      <dsp:spPr>
        <a:xfrm>
          <a:off x="9113393" y="2782136"/>
          <a:ext cx="4568130" cy="2284065"/>
        </a:xfrm>
        <a:prstGeom prst="roundRect">
          <a:avLst/>
        </a:prstGeom>
        <a:solidFill>
          <a:srgbClr val="3D0D63"/>
        </a:solidFill>
        <a:ln>
          <a:noFill/>
        </a:ln>
        <a:effectLst>
          <a:outerShdw blurRad="50800" dist="12700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b="1" kern="1200" dirty="0"/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Pilot 2 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/>
            <a:t>Safeguarding 6G-connected autonomous vehicles</a:t>
          </a:r>
          <a:endParaRPr lang="en-GB" sz="2500" b="1" kern="1200" dirty="0"/>
        </a:p>
      </dsp:txBody>
      <dsp:txXfrm>
        <a:off x="9224892" y="2893635"/>
        <a:ext cx="4345132" cy="2061067"/>
      </dsp:txXfrm>
    </dsp:sp>
    <dsp:sp modelId="{42622270-0F05-43AD-A8AB-BA4F2B297A12}">
      <dsp:nvSpPr>
        <dsp:cNvPr id="0" name=""/>
        <dsp:cNvSpPr/>
      </dsp:nvSpPr>
      <dsp:spPr>
        <a:xfrm>
          <a:off x="7940490" y="6628236"/>
          <a:ext cx="4568130" cy="2284065"/>
        </a:xfrm>
        <a:prstGeom prst="roundRect">
          <a:avLst/>
        </a:prstGeom>
        <a:solidFill>
          <a:srgbClr val="3D0D63"/>
        </a:solidFill>
        <a:ln>
          <a:noFill/>
        </a:ln>
        <a:effectLst>
          <a:outerShdw blurRad="50800" dist="12700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b="1" kern="1200" dirty="0"/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Pilot 3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/>
            <a:t>Quantum key distribution for end-to-end 6G security</a:t>
          </a:r>
          <a:endParaRPr lang="en-GB" sz="2500" b="1" kern="1200" dirty="0"/>
        </a:p>
      </dsp:txBody>
      <dsp:txXfrm>
        <a:off x="8051989" y="6739735"/>
        <a:ext cx="4345132" cy="2061067"/>
      </dsp:txXfrm>
    </dsp:sp>
    <dsp:sp modelId="{58E1B718-5B5D-4FCF-9208-DB1BE3DB138A}">
      <dsp:nvSpPr>
        <dsp:cNvPr id="0" name=""/>
        <dsp:cNvSpPr/>
      </dsp:nvSpPr>
      <dsp:spPr>
        <a:xfrm>
          <a:off x="2686336" y="6679484"/>
          <a:ext cx="4568130" cy="2284065"/>
        </a:xfrm>
        <a:prstGeom prst="roundRect">
          <a:avLst/>
        </a:prstGeom>
        <a:solidFill>
          <a:srgbClr val="3D0D63"/>
        </a:solidFill>
        <a:ln>
          <a:noFill/>
        </a:ln>
        <a:effectLst>
          <a:outerShdw blurRad="50800" dist="12700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b="1" kern="1200" dirty="0"/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Pilot 4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/>
            <a:t>Securing UAV-assisted 6G communications</a:t>
          </a:r>
          <a:endParaRPr lang="en-GB" sz="2500" b="1" kern="1200" dirty="0"/>
        </a:p>
      </dsp:txBody>
      <dsp:txXfrm>
        <a:off x="2797835" y="6790983"/>
        <a:ext cx="4345132" cy="2061067"/>
      </dsp:txXfrm>
    </dsp:sp>
    <dsp:sp modelId="{8877536C-0B34-4FAC-BAA4-A74A9C9A6FC8}">
      <dsp:nvSpPr>
        <dsp:cNvPr id="0" name=""/>
        <dsp:cNvSpPr/>
      </dsp:nvSpPr>
      <dsp:spPr>
        <a:xfrm>
          <a:off x="1456875" y="2782136"/>
          <a:ext cx="4568130" cy="2284065"/>
        </a:xfrm>
        <a:prstGeom prst="roundRect">
          <a:avLst/>
        </a:prstGeom>
        <a:solidFill>
          <a:srgbClr val="3D0D63"/>
        </a:solidFill>
        <a:ln>
          <a:noFill/>
        </a:ln>
        <a:effectLst>
          <a:outerShdw blurRad="50800" dist="12700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b="1" kern="1200" dirty="0"/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Pilot 5 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/>
            <a:t>Thwarting attacks against O-RAN and virtualized 6G infrastructure</a:t>
          </a:r>
          <a:endParaRPr lang="en-GB" sz="2500" b="1" kern="1200" dirty="0"/>
        </a:p>
      </dsp:txBody>
      <dsp:txXfrm>
        <a:off x="1568374" y="2893635"/>
        <a:ext cx="4345132" cy="20610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0261FE-9486-AE9E-3C09-2CA607F2F00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947E88-ADE0-1F74-19A5-685B2B2F27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DF61C7-D666-4312-80AC-061B717A0C33}" type="datetimeFigureOut">
              <a:rPr lang="en-US" smtClean="0"/>
              <a:pPr/>
              <a:t>5/12/26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BB9303-35A8-6543-D929-E0AA5DAF8AF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DEBCC3-0CD6-B489-692D-107CBE1B17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EFBF7D-07A3-499C-93B8-0F56511DFD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44930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6E33B5-0BDF-4CFC-848C-2D0AFB294B01}" type="datetimeFigureOut">
              <a:rPr lang="en-US" smtClean="0"/>
              <a:pPr/>
              <a:t>5/12/26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F7B68-E612-43BC-9B9A-F27EAA82B6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343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14170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1pPr>
    <a:lvl2pPr marL="907085" algn="l" defTabSz="1814170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2pPr>
    <a:lvl3pPr marL="1814170" algn="l" defTabSz="1814170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3pPr>
    <a:lvl4pPr marL="2721254" algn="l" defTabSz="1814170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4pPr>
    <a:lvl5pPr marL="3628339" algn="l" defTabSz="1814170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5pPr>
    <a:lvl6pPr marL="4535424" algn="l" defTabSz="1814170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6pPr>
    <a:lvl7pPr marL="5442509" algn="l" defTabSz="1814170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7pPr>
    <a:lvl8pPr marL="6349594" algn="l" defTabSz="1814170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8pPr>
    <a:lvl9pPr marL="7256678" algn="l" defTabSz="1814170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213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EC470-CFDB-4EFA-B5E9-2A8BAD03BE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7200" y="2244726"/>
            <a:ext cx="13258800" cy="4775200"/>
          </a:xfrm>
          <a:prstGeom prst="rect">
            <a:avLst/>
          </a:prstGeo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A4F098-8ABE-4214-9DFA-29763FCAFB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930A9-71E3-47C6-B0C1-6E7CD5B794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1456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2D8DA6FA-1DDD-49E6-B293-694DCAFE86FE}" type="datetimeFigureOut">
              <a:rPr lang="en-US" smtClean="0"/>
              <a:pPr/>
              <a:t>5/12/26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F1D060-6A42-41D9-B498-1CBEAD3E9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BD7BF2-92E0-4D83-92ED-3A38B6D21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552A8EEC-294B-41BA-A8A4-593303E160D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54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4B52D-7BB2-41CB-B2F6-BAF993AC1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5B7AB8-841E-4D8B-B7FF-11F6659023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0F1174-9DA3-4566-AEB3-381BB1E7B4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2D8DA6FA-1DDD-49E6-B293-694DCAFE86FE}" type="datetimeFigureOut">
              <a:rPr lang="en-US" smtClean="0"/>
              <a:pPr/>
              <a:t>5/12/26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1295EF-FB6B-423B-A889-2C1EC6B1F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291427-05D4-4BE8-8CFB-C4E9AFF55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552A8EEC-294B-41BA-A8A4-593303E160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068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BDB174-6C83-476A-BE19-472BDDCE3F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D884AB-FAF5-441E-8BAA-76AC027845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E523C-CCDC-473D-BAF7-ACEAC61F80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2D8DA6FA-1DDD-49E6-B293-694DCAFE86FE}" type="datetimeFigureOut">
              <a:rPr lang="en-US" smtClean="0"/>
              <a:pPr/>
              <a:t>5/12/26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5BEDCD-30F5-4866-BA87-6873BE20B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E2377D-68AE-4083-8B46-304D090A0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552A8EEC-294B-41BA-A8A4-593303E160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286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42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_COVER_SLIDE-THANK_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B8B07F5-1984-0983-A4A1-8434D6B62B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10215" y="3343773"/>
            <a:ext cx="15106650" cy="2918538"/>
          </a:xfrm>
          <a:prstGeom prst="rect">
            <a:avLst/>
          </a:prstGeom>
        </p:spPr>
        <p:txBody>
          <a:bodyPr anchor="ctr"/>
          <a:lstStyle>
            <a:lvl1pPr marL="317500" indent="0" algn="ctr">
              <a:buNone/>
              <a:defRPr sz="138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GB" dirty="0"/>
              <a:t>THANK YOU!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4B8B07F5-1984-0983-A4A1-8434D6B62B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48417" y="8751642"/>
            <a:ext cx="11377126" cy="727787"/>
          </a:xfrm>
          <a:prstGeom prst="rect">
            <a:avLst/>
          </a:prstGeom>
        </p:spPr>
        <p:txBody>
          <a:bodyPr anchor="ctr"/>
          <a:lstStyle>
            <a:lvl1pPr marL="317500" indent="0" algn="r">
              <a:buNone/>
              <a:defRPr sz="3200" b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GB" dirty="0"/>
              <a:t>Name/Surname: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B8B07F5-1984-0983-A4A1-8434D6B62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48417" y="9479429"/>
            <a:ext cx="11377126" cy="757723"/>
          </a:xfrm>
          <a:prstGeom prst="rect">
            <a:avLst/>
          </a:prstGeom>
        </p:spPr>
        <p:txBody>
          <a:bodyPr anchor="ctr"/>
          <a:lstStyle>
            <a:lvl1pPr marL="317500" indent="0" algn="r">
              <a:buNone/>
              <a:defRPr sz="3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GB" dirty="0"/>
              <a:t>Organisation: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4B8B07F5-1984-0983-A4A1-8434D6B62B7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48417" y="10263203"/>
            <a:ext cx="11377126" cy="757723"/>
          </a:xfrm>
          <a:prstGeom prst="rect">
            <a:avLst/>
          </a:prstGeom>
        </p:spPr>
        <p:txBody>
          <a:bodyPr anchor="ctr"/>
          <a:lstStyle>
            <a:lvl1pPr marL="317500" indent="0" algn="r">
              <a:buNone/>
              <a:defRPr sz="3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GB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8304999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>
            <a:extLst>
              <a:ext uri="{FF2B5EF4-FFF2-40B4-BE49-F238E27FC236}">
                <a16:creationId xmlns:a16="http://schemas.microsoft.com/office/drawing/2014/main" id="{11DD416C-A3C7-114B-E0B4-6604146B7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0089" y="161361"/>
            <a:ext cx="14935200" cy="17526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4427DE-80ED-05B9-B085-D984C850EF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39182" y="3072524"/>
            <a:ext cx="16358562" cy="8910637"/>
          </a:xfrm>
          <a:prstGeom prst="rect">
            <a:avLst/>
          </a:prstGeom>
        </p:spPr>
        <p:txBody>
          <a:bodyPr/>
          <a:lstStyle>
            <a:lvl1pPr>
              <a:buSzPct val="80000"/>
              <a:defRPr>
                <a:solidFill>
                  <a:srgbClr val="000000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buSzPct val="80000"/>
              <a:defRPr>
                <a:solidFill>
                  <a:srgbClr val="000000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2pPr>
            <a:lvl3pPr>
              <a:buSzPct val="80000"/>
              <a:defRPr>
                <a:solidFill>
                  <a:srgbClr val="000000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3pPr>
            <a:lvl4pPr>
              <a:buSzPct val="80000"/>
              <a:defRPr>
                <a:solidFill>
                  <a:srgbClr val="000000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4pPr>
            <a:lvl5pPr>
              <a:buSzPct val="80000"/>
              <a:defRPr>
                <a:solidFill>
                  <a:srgbClr val="000000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40494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>
            <a:extLst>
              <a:ext uri="{FF2B5EF4-FFF2-40B4-BE49-F238E27FC236}">
                <a16:creationId xmlns:a16="http://schemas.microsoft.com/office/drawing/2014/main" id="{15F26E63-2429-63F2-E3F5-5F4928175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377" y="286869"/>
            <a:ext cx="16875125" cy="17526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770281E-F972-568D-2EED-DB7BA3BD75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377" y="2743340"/>
            <a:ext cx="22670219" cy="8910637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buSzPct val="80000"/>
              <a:defRPr sz="4400">
                <a:solidFill>
                  <a:srgbClr val="000000"/>
                </a:solidFill>
                <a:latin typeface="+mj-lt"/>
                <a:ea typeface="Roboto Light" panose="02000000000000000000" pitchFamily="2" charset="0"/>
              </a:defRPr>
            </a:lvl1pPr>
            <a:lvl2pPr>
              <a:spcBef>
                <a:spcPts val="1200"/>
              </a:spcBef>
              <a:buSzPct val="80000"/>
              <a:defRPr sz="4400">
                <a:solidFill>
                  <a:srgbClr val="000000"/>
                </a:solidFill>
                <a:latin typeface="+mj-lt"/>
                <a:ea typeface="Roboto Light" panose="02000000000000000000" pitchFamily="2" charset="0"/>
              </a:defRPr>
            </a:lvl2pPr>
            <a:lvl3pPr>
              <a:spcBef>
                <a:spcPts val="1200"/>
              </a:spcBef>
              <a:buSzPct val="80000"/>
              <a:defRPr sz="4400">
                <a:solidFill>
                  <a:srgbClr val="000000"/>
                </a:solidFill>
                <a:latin typeface="+mj-lt"/>
                <a:ea typeface="Roboto Light" panose="02000000000000000000" pitchFamily="2" charset="0"/>
              </a:defRPr>
            </a:lvl3pPr>
            <a:lvl4pPr>
              <a:spcBef>
                <a:spcPts val="1200"/>
              </a:spcBef>
              <a:buSzPct val="80000"/>
              <a:defRPr sz="4400">
                <a:solidFill>
                  <a:srgbClr val="000000"/>
                </a:solidFill>
                <a:latin typeface="+mj-lt"/>
                <a:ea typeface="Roboto Light" panose="02000000000000000000" pitchFamily="2" charset="0"/>
              </a:defRPr>
            </a:lvl4pPr>
            <a:lvl5pPr>
              <a:spcBef>
                <a:spcPts val="1200"/>
              </a:spcBef>
              <a:buSzPct val="80000"/>
              <a:defRPr sz="4400">
                <a:solidFill>
                  <a:srgbClr val="000000"/>
                </a:solidFill>
                <a:latin typeface="+mj-lt"/>
                <a:ea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83924392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>
            <a:extLst>
              <a:ext uri="{FF2B5EF4-FFF2-40B4-BE49-F238E27FC236}">
                <a16:creationId xmlns:a16="http://schemas.microsoft.com/office/drawing/2014/main" id="{11DD416C-A3C7-114B-E0B4-6604146B7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377" y="286869"/>
            <a:ext cx="16875125" cy="17526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4427DE-80ED-05B9-B085-D984C850EF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377" y="2743340"/>
            <a:ext cx="22670219" cy="8910637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buSzPct val="80000"/>
              <a:defRPr sz="4400">
                <a:solidFill>
                  <a:srgbClr val="000000"/>
                </a:solidFill>
                <a:latin typeface="+mj-lt"/>
                <a:ea typeface="Roboto Light" panose="02000000000000000000" pitchFamily="2" charset="0"/>
              </a:defRPr>
            </a:lvl1pPr>
            <a:lvl2pPr>
              <a:spcBef>
                <a:spcPts val="1200"/>
              </a:spcBef>
              <a:buSzPct val="80000"/>
              <a:defRPr sz="4400">
                <a:solidFill>
                  <a:srgbClr val="000000"/>
                </a:solidFill>
                <a:latin typeface="+mj-lt"/>
                <a:ea typeface="Roboto Light" panose="02000000000000000000" pitchFamily="2" charset="0"/>
              </a:defRPr>
            </a:lvl2pPr>
            <a:lvl3pPr>
              <a:spcBef>
                <a:spcPts val="1200"/>
              </a:spcBef>
              <a:buSzPct val="80000"/>
              <a:defRPr sz="4400">
                <a:solidFill>
                  <a:srgbClr val="000000"/>
                </a:solidFill>
                <a:latin typeface="+mj-lt"/>
                <a:ea typeface="Roboto Light" panose="02000000000000000000" pitchFamily="2" charset="0"/>
              </a:defRPr>
            </a:lvl3pPr>
            <a:lvl4pPr>
              <a:spcBef>
                <a:spcPts val="1200"/>
              </a:spcBef>
              <a:buSzPct val="80000"/>
              <a:defRPr sz="4400">
                <a:solidFill>
                  <a:srgbClr val="000000"/>
                </a:solidFill>
                <a:latin typeface="+mj-lt"/>
                <a:ea typeface="Roboto Light" panose="02000000000000000000" pitchFamily="2" charset="0"/>
              </a:defRPr>
            </a:lvl4pPr>
            <a:lvl5pPr>
              <a:spcBef>
                <a:spcPts val="1200"/>
              </a:spcBef>
              <a:buSzPct val="80000"/>
              <a:defRPr sz="4400">
                <a:solidFill>
                  <a:srgbClr val="000000"/>
                </a:solidFill>
                <a:latin typeface="+mj-lt"/>
                <a:ea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36932289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_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8B07F5-1984-0983-A4A1-8434D6B62B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38675" y="3295650"/>
            <a:ext cx="15106650" cy="7124700"/>
          </a:xfrm>
          <a:prstGeom prst="rect">
            <a:avLst/>
          </a:prstGeom>
        </p:spPr>
        <p:txBody>
          <a:bodyPr anchor="ctr"/>
          <a:lstStyle>
            <a:lvl1pPr marL="317500" indent="0" algn="ctr">
              <a:buNone/>
              <a:defRPr sz="138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GB" dirty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473529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-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8B07F5-1984-0983-A4A1-8434D6B62B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38675" y="3295650"/>
            <a:ext cx="15106650" cy="2918538"/>
          </a:xfrm>
          <a:prstGeom prst="rect">
            <a:avLst/>
          </a:prstGeom>
        </p:spPr>
        <p:txBody>
          <a:bodyPr anchor="ctr"/>
          <a:lstStyle>
            <a:lvl1pPr marL="317500" indent="0" algn="ctr">
              <a:buNone/>
              <a:defRPr sz="13800">
                <a:solidFill>
                  <a:srgbClr val="2C2C5C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GB" dirty="0"/>
              <a:t>THANK YOU!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4B8B07F5-1984-0983-A4A1-8434D6B62B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38675" y="7869701"/>
            <a:ext cx="15106650" cy="977771"/>
          </a:xfrm>
          <a:prstGeom prst="rect">
            <a:avLst/>
          </a:prstGeom>
        </p:spPr>
        <p:txBody>
          <a:bodyPr anchor="t"/>
          <a:lstStyle>
            <a:lvl1pPr marL="317500" indent="0" algn="ctr">
              <a:buNone/>
              <a:defRPr sz="6000">
                <a:solidFill>
                  <a:srgbClr val="2C2C5C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GB" dirty="0"/>
              <a:t>CONTACT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B8B07F5-1984-0983-A4A1-8434D6B62B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38675" y="9132725"/>
            <a:ext cx="15106650" cy="727787"/>
          </a:xfrm>
          <a:prstGeom prst="rect">
            <a:avLst/>
          </a:prstGeom>
        </p:spPr>
        <p:txBody>
          <a:bodyPr anchor="ctr"/>
          <a:lstStyle>
            <a:lvl1pPr marL="317500" indent="0" algn="ctr">
              <a:buNone/>
              <a:defRPr sz="3200">
                <a:solidFill>
                  <a:srgbClr val="2C2C5C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Name/Surname:</a:t>
            </a:r>
            <a:endParaRPr lang="en-GB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4B8B07F5-1984-0983-A4A1-8434D6B62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38675" y="9907226"/>
            <a:ext cx="15106650" cy="757723"/>
          </a:xfrm>
          <a:prstGeom prst="rect">
            <a:avLst/>
          </a:prstGeom>
        </p:spPr>
        <p:txBody>
          <a:bodyPr anchor="ctr"/>
          <a:lstStyle>
            <a:lvl1pPr marL="317500" indent="0" algn="ctr">
              <a:buNone/>
              <a:defRPr sz="3200">
                <a:solidFill>
                  <a:srgbClr val="2C2C5C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dirty="0" err="1"/>
              <a:t>Organisation</a:t>
            </a:r>
            <a:r>
              <a:rPr lang="en-GB" dirty="0"/>
              <a:t>: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4B8B07F5-1984-0983-A4A1-8434D6B62B7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38675" y="10694629"/>
            <a:ext cx="15106650" cy="757723"/>
          </a:xfrm>
          <a:prstGeom prst="rect">
            <a:avLst/>
          </a:prstGeom>
        </p:spPr>
        <p:txBody>
          <a:bodyPr anchor="ctr"/>
          <a:lstStyle>
            <a:lvl1pPr marL="317500" indent="0" algn="ctr">
              <a:buNone/>
              <a:defRPr sz="3200">
                <a:solidFill>
                  <a:srgbClr val="2C2C5C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GB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418229548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551" y="361467"/>
            <a:ext cx="21031200" cy="1478112"/>
          </a:xfrm>
        </p:spPr>
        <p:txBody>
          <a:bodyPr>
            <a:normAutofit/>
          </a:bodyPr>
          <a:lstStyle>
            <a:lvl1pPr>
              <a:defRPr sz="72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9652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CB78-8773-4F2F-9849-0BC0DF576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35F837-9768-4926-9DEA-2DBAB54365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3635208"/>
            <a:ext cx="21031200" cy="870267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DA40D-6937-4B59-BE9D-52B965430A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2D8DA6FA-1DDD-49E6-B293-694DCAFE86FE}" type="datetimeFigureOut">
              <a:rPr lang="en-US" smtClean="0"/>
              <a:pPr/>
              <a:t>5/12/26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454109-888A-4C24-83DB-16C4B5902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8E3FF8-A2AE-4C8E-AC24-CE143477D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552A8EEC-294B-41BA-A8A4-593303E160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5462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57586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>
            <a:extLst>
              <a:ext uri="{FF2B5EF4-FFF2-40B4-BE49-F238E27FC236}">
                <a16:creationId xmlns:a16="http://schemas.microsoft.com/office/drawing/2014/main" id="{1381132C-57C4-65E0-D89C-29FA110C0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377" y="286869"/>
            <a:ext cx="16875125" cy="17526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CF90508-A8E4-1023-309A-05A5EE8016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377" y="2743340"/>
            <a:ext cx="22670219" cy="8910637"/>
          </a:xfrm>
          <a:prstGeom prst="rect">
            <a:avLst/>
          </a:prstGeom>
        </p:spPr>
        <p:txBody>
          <a:bodyPr/>
          <a:lstStyle>
            <a:lvl1pPr marL="317500" indent="0">
              <a:spcBef>
                <a:spcPts val="600"/>
              </a:spcBef>
              <a:buSzPct val="80000"/>
              <a:buNone/>
              <a:defRPr sz="4400">
                <a:solidFill>
                  <a:srgbClr val="000000"/>
                </a:solidFill>
                <a:latin typeface="+mj-lt"/>
                <a:ea typeface="Roboto Light" panose="02000000000000000000" pitchFamily="2" charset="0"/>
              </a:defRPr>
            </a:lvl1pPr>
            <a:lvl2pPr>
              <a:spcBef>
                <a:spcPts val="1200"/>
              </a:spcBef>
              <a:buSzPct val="80000"/>
              <a:defRPr sz="4400">
                <a:solidFill>
                  <a:srgbClr val="000000"/>
                </a:solidFill>
                <a:latin typeface="+mj-lt"/>
                <a:ea typeface="Roboto Light" panose="02000000000000000000" pitchFamily="2" charset="0"/>
              </a:defRPr>
            </a:lvl2pPr>
            <a:lvl3pPr>
              <a:spcBef>
                <a:spcPts val="1200"/>
              </a:spcBef>
              <a:buSzPct val="80000"/>
              <a:defRPr sz="4400">
                <a:solidFill>
                  <a:srgbClr val="000000"/>
                </a:solidFill>
                <a:latin typeface="+mj-lt"/>
                <a:ea typeface="Roboto Light" panose="02000000000000000000" pitchFamily="2" charset="0"/>
              </a:defRPr>
            </a:lvl3pPr>
            <a:lvl4pPr>
              <a:spcBef>
                <a:spcPts val="1200"/>
              </a:spcBef>
              <a:buSzPct val="80000"/>
              <a:defRPr sz="4400">
                <a:solidFill>
                  <a:srgbClr val="000000"/>
                </a:solidFill>
                <a:latin typeface="+mj-lt"/>
                <a:ea typeface="Roboto Light" panose="02000000000000000000" pitchFamily="2" charset="0"/>
              </a:defRPr>
            </a:lvl4pPr>
            <a:lvl5pPr>
              <a:spcBef>
                <a:spcPts val="1200"/>
              </a:spcBef>
              <a:buSzPct val="80000"/>
              <a:defRPr sz="4400">
                <a:solidFill>
                  <a:srgbClr val="000000"/>
                </a:solidFill>
                <a:latin typeface="+mj-lt"/>
                <a:ea typeface="Roboto Light" panose="02000000000000000000" pitchFamily="2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858060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04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088C7-0F62-4FF0-8E4E-EADBC19C6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  <a:prstGeom prst="rect">
            <a:avLst/>
          </a:prstGeo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3796DB-1BB6-44B7-8BA5-A571E90942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24BCA9-4CC8-4007-9190-4AFAD0FE88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2D8DA6FA-1DDD-49E6-B293-694DCAFE86FE}" type="datetimeFigureOut">
              <a:rPr lang="en-US" smtClean="0"/>
              <a:pPr/>
              <a:t>5/12/26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2C185-4F5D-4525-ABE3-E9336F00A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AD1529-C4EA-42DB-9714-44743D8FE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552A8EEC-294B-41BA-A8A4-593303E160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359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245FF-9F45-4CEF-B9E3-34FD9D9E3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B0F3F-3B9E-4BD6-8800-9F185764EF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EEC90A-C534-4D8E-BF51-E00F724E2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A9BC6F-9D32-48CE-A52D-1F5D78273F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2D8DA6FA-1DDD-49E6-B293-694DCAFE86FE}" type="datetimeFigureOut">
              <a:rPr lang="en-US" smtClean="0"/>
              <a:pPr/>
              <a:t>5/12/26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5CA25E-4733-4B53-8804-4C784282E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7856A2-1798-4350-ABD8-BEEB70ED0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552A8EEC-294B-41BA-A8A4-593303E160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959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28F3E-2D2F-4122-8996-8D954F3CB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208DB8-8513-49A8-AF21-BB6FB6CBA4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19946-B6D3-472A-9F63-84D0374675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5C6F2E-AD79-4336-953F-2B7F64CF95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A4D0BC-C725-4AF9-880D-64734B5EC3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F7A194-C81E-4B33-82EA-4D06AFF729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2D8DA6FA-1DDD-49E6-B293-694DCAFE86FE}" type="datetimeFigureOut">
              <a:rPr lang="en-US" smtClean="0"/>
              <a:pPr/>
              <a:t>5/12/26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818C39-E886-4F47-A4E6-D7F77939B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BD8125-FCE3-475F-A15E-6B14EC65C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552A8EEC-294B-41BA-A8A4-593303E160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093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B4F37-7E96-40F9-A90E-FE3E12D1A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9E2E48-29CF-4A11-B7FA-01BC7ADFEA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2D8DA6FA-1DDD-49E6-B293-694DCAFE86FE}" type="datetimeFigureOut">
              <a:rPr lang="en-US" smtClean="0"/>
              <a:pPr/>
              <a:t>5/12/26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7C0333-BC13-454D-85EE-DF6093BDD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2603D7-A617-4ECB-ACC9-1050942E8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552A8EEC-294B-41BA-A8A4-593303E160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616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7DEEF8-9743-4584-B2C1-1560452B20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2D8DA6FA-1DDD-49E6-B293-694DCAFE86FE}" type="datetimeFigureOut">
              <a:rPr lang="en-US" smtClean="0"/>
              <a:pPr/>
              <a:t>5/12/26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D11613-0293-46C9-8DA7-F9F8FC982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F63BC4-F906-4EA1-B4E2-7A3B789D0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552A8EEC-294B-41BA-A8A4-593303E160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55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2EF66-6C53-4E9A-BB12-3DF33C528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5932D1-EEFD-4E6B-A139-829E35160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BFC83E-C6A0-46E5-A0B5-5621B54B2B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96640B-1445-4080-8990-5403193F17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2D8DA6FA-1DDD-49E6-B293-694DCAFE86FE}" type="datetimeFigureOut">
              <a:rPr lang="en-US" smtClean="0"/>
              <a:pPr/>
              <a:t>5/12/26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1913E8-CCDD-476F-913F-EAAC77DE0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CB7E20-8975-4BED-AC7D-FC3A3FC3A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552A8EEC-294B-41BA-A8A4-593303E160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893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6DCD9-7951-4CF7-8219-CB00310D9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6ED376-5AF5-4FDE-9206-722201ECE4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9D3F3B-6C34-45B0-BCEA-695474775D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35F628-0755-41DC-91D9-9AA934110B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2D8DA6FA-1DDD-49E6-B293-694DCAFE86FE}" type="datetimeFigureOut">
              <a:rPr lang="en-US" smtClean="0"/>
              <a:pPr/>
              <a:t>5/12/26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46014E-D241-446F-8D62-E957FA722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8DFA82-ACD9-48D4-8B1B-4C09F2290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552A8EEC-294B-41BA-A8A4-593303E160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019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18.xml"/><Relationship Id="rId9" Type="http://schemas.openxmlformats.org/officeDocument/2006/relationships/theme" Target="../theme/theme2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FE83E33-6B9C-4A4D-92D8-A8BF672E3DC0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-26070" y="18253"/>
            <a:ext cx="24436138" cy="13745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82690A-B8FD-4A91-885F-E48D2DE4A03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4" y="11226145"/>
            <a:ext cx="4457700" cy="99456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13FC6FF-37D1-4B64-BEBA-4B3E3CDC9AB2}"/>
              </a:ext>
            </a:extLst>
          </p:cNvPr>
          <p:cNvSpPr/>
          <p:nvPr/>
        </p:nvSpPr>
        <p:spPr>
          <a:xfrm>
            <a:off x="-2" y="2159000"/>
            <a:ext cx="24384001" cy="6267450"/>
          </a:xfrm>
          <a:prstGeom prst="rect">
            <a:avLst/>
          </a:prstGeom>
          <a:solidFill>
            <a:schemeClr val="bg1">
              <a:lumMod val="95000"/>
              <a:alpha val="41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B629254-0D38-4966-A0CD-D7203364C0E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29" y="2000975"/>
            <a:ext cx="6436453" cy="6433879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CC1831-821A-4E3A-B8EB-78477326179D}"/>
              </a:ext>
            </a:extLst>
          </p:cNvPr>
          <p:cNvCxnSpPr>
            <a:cxnSpLocks/>
          </p:cNvCxnSpPr>
          <p:nvPr/>
        </p:nvCxnSpPr>
        <p:spPr>
          <a:xfrm>
            <a:off x="-2" y="2159000"/>
            <a:ext cx="24384002" cy="17929"/>
          </a:xfrm>
          <a:prstGeom prst="line">
            <a:avLst/>
          </a:prstGeom>
          <a:ln w="44450">
            <a:solidFill>
              <a:srgbClr val="2C2C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15F153C-AF15-4F94-B460-3957709D4C93}"/>
              </a:ext>
            </a:extLst>
          </p:cNvPr>
          <p:cNvCxnSpPr>
            <a:cxnSpLocks/>
          </p:cNvCxnSpPr>
          <p:nvPr/>
        </p:nvCxnSpPr>
        <p:spPr>
          <a:xfrm>
            <a:off x="-26070" y="8416925"/>
            <a:ext cx="24384002" cy="17929"/>
          </a:xfrm>
          <a:prstGeom prst="line">
            <a:avLst/>
          </a:prstGeom>
          <a:ln w="44450">
            <a:solidFill>
              <a:srgbClr val="2C2C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2324EB49-5CB0-E302-7F12-1C7E63BFC016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227" y="11453554"/>
            <a:ext cx="1805305" cy="53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3C8227E-A346-F2AC-5FB9-632138FAD5F0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88" y="12372730"/>
            <a:ext cx="4007237" cy="10154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39631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  <p:sldLayoutId id="2147483844" r:id="rId13"/>
    <p:sldLayoutId id="2147483848" r:id="rId14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>
          <p15:clr>
            <a:srgbClr val="F26B43"/>
          </p15:clr>
        </p15:guide>
        <p15:guide id="2" pos="768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A19CA80-08E1-498F-BB8C-FA82B7D1138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32" b="76625"/>
          <a:stretch/>
        </p:blipFill>
        <p:spPr>
          <a:xfrm>
            <a:off x="0" y="-34993"/>
            <a:ext cx="24384000" cy="2171700"/>
          </a:xfrm>
          <a:prstGeom prst="rect">
            <a:avLst/>
          </a:prstGeom>
          <a:gradFill>
            <a:gsLst>
              <a:gs pos="0">
                <a:srgbClr val="B6AEC6"/>
              </a:gs>
              <a:gs pos="60000">
                <a:srgbClr val="4C0E6C"/>
              </a:gs>
              <a:gs pos="40000">
                <a:srgbClr val="3D0D63"/>
              </a:gs>
              <a:gs pos="80000">
                <a:srgbClr val="2B2A5E"/>
              </a:gs>
            </a:gsLst>
            <a:lin ang="0" scaled="0"/>
          </a:gradFill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386B62F-3D0F-0277-F43B-A4E0F30B2502}"/>
              </a:ext>
            </a:extLst>
          </p:cNvPr>
          <p:cNvSpPr/>
          <p:nvPr/>
        </p:nvSpPr>
        <p:spPr>
          <a:xfrm>
            <a:off x="0" y="0"/>
            <a:ext cx="24384000" cy="21717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84E0C23-F2A3-A4CA-D644-581F13F4A23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12520355"/>
            <a:ext cx="4457700" cy="99456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2BCC820-A33E-9053-427A-F6B188425BB7}"/>
              </a:ext>
            </a:extLst>
          </p:cNvPr>
          <p:cNvCxnSpPr/>
          <p:nvPr/>
        </p:nvCxnSpPr>
        <p:spPr>
          <a:xfrm>
            <a:off x="0" y="12153900"/>
            <a:ext cx="24384000" cy="0"/>
          </a:xfrm>
          <a:prstGeom prst="line">
            <a:avLst/>
          </a:prstGeom>
          <a:noFill/>
          <a:ln w="38100" cap="sq" cmpd="dbl">
            <a:solidFill>
              <a:srgbClr val="400C6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38A99F4-5C1F-4EA6-A062-C1AB1C71983B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5"/>
          <a:stretch/>
        </p:blipFill>
        <p:spPr>
          <a:xfrm>
            <a:off x="22169471" y="-34993"/>
            <a:ext cx="2214530" cy="2171700"/>
          </a:xfrm>
          <a:prstGeom prst="rect">
            <a:avLst/>
          </a:prstGeom>
        </p:spPr>
      </p:pic>
      <p:pic>
        <p:nvPicPr>
          <p:cNvPr id="7" name="Picture 6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6A8CC7C4-925F-D319-97FF-1CC62CB1CFDC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658" y="12747764"/>
            <a:ext cx="1805305" cy="53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3D8B73-0031-2F10-7F76-5249E961223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374" y="12520355"/>
            <a:ext cx="4007237" cy="10154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3717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</p:sldLayoutIdLst>
  <p:transition spd="med"/>
  <p:txStyles>
    <p:titleStyle>
      <a:lvl1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titleStyle>
    <p:bodyStyle>
      <a:lvl1pPr marL="1117600" marR="0" indent="-800100" algn="l" defTabSz="825500" eaLnBrk="1" latinLnBrk="0" hangingPunct="1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1562100" marR="0" indent="-800100" algn="l" defTabSz="825500" eaLnBrk="1" latinLnBrk="0" hangingPunct="1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2006600" marR="0" indent="-800100" algn="l" defTabSz="825500" eaLnBrk="1" latinLnBrk="0" hangingPunct="1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2451100" marR="0" indent="-800100" algn="l" defTabSz="825500" eaLnBrk="1" latinLnBrk="0" hangingPunct="1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2895600" marR="0" indent="-800100" algn="l" defTabSz="825500" eaLnBrk="1" latinLnBrk="0" hangingPunct="1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3251200" marR="0" indent="-800100" algn="l" defTabSz="825500" eaLnBrk="1" latinLnBrk="0" hangingPunct="1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3606800" marR="0" indent="-800100" algn="l" defTabSz="825500" eaLnBrk="1" latinLnBrk="0" hangingPunct="1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3962400" marR="0" indent="-800100" algn="l" defTabSz="825500" eaLnBrk="1" latinLnBrk="0" hangingPunct="1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4318000" marR="0" indent="-800100" algn="l" defTabSz="825500" eaLnBrk="1" latinLnBrk="0" hangingPunct="1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bodyStyle>
    <p:other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>
          <p15:clr>
            <a:srgbClr val="F26B43"/>
          </p15:clr>
        </p15:guide>
        <p15:guide id="2" pos="76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svg"/><Relationship Id="rId2" Type="http://schemas.openxmlformats.org/officeDocument/2006/relationships/image" Target="../media/image66.sv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69.png"/><Relationship Id="rId4" Type="http://schemas.openxmlformats.org/officeDocument/2006/relationships/image" Target="../media/image68.sv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image" Target="../media/image10.jpeg"/><Relationship Id="rId21" Type="http://schemas.openxmlformats.org/officeDocument/2006/relationships/image" Target="../media/image28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svg"/><Relationship Id="rId25" Type="http://schemas.openxmlformats.org/officeDocument/2006/relationships/image" Target="../media/image32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24" Type="http://schemas.openxmlformats.org/officeDocument/2006/relationships/image" Target="../media/image31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10" Type="http://schemas.openxmlformats.org/officeDocument/2006/relationships/image" Target="../media/image17.emf"/><Relationship Id="rId19" Type="http://schemas.openxmlformats.org/officeDocument/2006/relationships/image" Target="../media/image26.sv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Relationship Id="rId22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Layout" Target="../diagrams/layout1.xml"/><Relationship Id="rId7" Type="http://schemas.microsoft.com/office/2017/06/relationships/model3d" Target="../media/model3d1.glb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Layout" Target="../diagrams/layout2.xml"/><Relationship Id="rId7" Type="http://schemas.microsoft.com/office/2017/06/relationships/model3d" Target="../media/model3d1.glb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3.xml"/><Relationship Id="rId11" Type="http://schemas.openxmlformats.org/officeDocument/2006/relationships/image" Target="../media/image44.png"/><Relationship Id="rId5" Type="http://schemas.openxmlformats.org/officeDocument/2006/relationships/diagramColors" Target="../diagrams/colors3.xml"/><Relationship Id="rId10" Type="http://schemas.openxmlformats.org/officeDocument/2006/relationships/image" Target="../media/image43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56266D-489C-93F1-E1F4-1492D5631240}"/>
              </a:ext>
            </a:extLst>
          </p:cNvPr>
          <p:cNvSpPr txBox="1"/>
          <p:nvPr/>
        </p:nvSpPr>
        <p:spPr>
          <a:xfrm>
            <a:off x="8584164" y="3800550"/>
            <a:ext cx="14033241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3000"/>
              </a:spcAft>
            </a:pPr>
            <a:r>
              <a:rPr lang="en-GB" sz="6600" b="1" dirty="0">
                <a:solidFill>
                  <a:srgbClr val="420D66"/>
                </a:solidFill>
              </a:rPr>
              <a:t>Extended zero-trust and intelligent security for resilient and quantum-safe 6G networks and services</a:t>
            </a:r>
          </a:p>
          <a:p>
            <a:pPr algn="ctr"/>
            <a:endParaRPr lang="en-GB" sz="4400" b="1" dirty="0">
              <a:solidFill>
                <a:srgbClr val="420D66"/>
              </a:solidFill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:a16="http://schemas.microsoft.com/office/drawing/2014/main" id="{916076EB-5CDD-3351-B729-76F457FDD080}"/>
              </a:ext>
            </a:extLst>
          </p:cNvPr>
          <p:cNvSpPr txBox="1"/>
          <p:nvPr/>
        </p:nvSpPr>
        <p:spPr>
          <a:xfrm>
            <a:off x="12192000" y="9530341"/>
            <a:ext cx="7993380" cy="171614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3780"/>
              </a:lnSpc>
            </a:pPr>
            <a:r>
              <a:rPr lang="en-US" sz="4800" b="1" dirty="0">
                <a:solidFill>
                  <a:schemeClr val="bg1"/>
                </a:solidFill>
                <a:latin typeface="Aptos 1 Italics"/>
                <a:ea typeface="Aptos 1 Italics"/>
                <a:cs typeface="Aptos 1 Italics"/>
                <a:sym typeface="Aptos 1 Italics"/>
              </a:rPr>
              <a:t>Overview Presentation</a:t>
            </a:r>
          </a:p>
        </p:txBody>
      </p:sp>
    </p:spTree>
    <p:extLst>
      <p:ext uri="{BB962C8B-B14F-4D97-AF65-F5344CB8AC3E}">
        <p14:creationId xmlns:p14="http://schemas.microsoft.com/office/powerpoint/2010/main" val="2453387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3997F4-88D6-912C-8BA4-3C758422A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8B8BD-86D5-7870-8126-3725BED7F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XTRUST-6G Outcomes</a:t>
            </a:r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8D05BFF-F510-4BA5-B5C8-0E8884137A6D}"/>
              </a:ext>
            </a:extLst>
          </p:cNvPr>
          <p:cNvGrpSpPr/>
          <p:nvPr/>
        </p:nvGrpSpPr>
        <p:grpSpPr>
          <a:xfrm>
            <a:off x="947207" y="3174093"/>
            <a:ext cx="4824939" cy="8101054"/>
            <a:chOff x="567531" y="2807473"/>
            <a:chExt cx="4824939" cy="8101054"/>
          </a:xfrm>
        </p:grpSpPr>
        <p:sp>
          <p:nvSpPr>
            <p:cNvPr id="5" name="Στρογγυλεμένο ορθογώνιο 4"/>
            <p:cNvSpPr/>
            <p:nvPr/>
          </p:nvSpPr>
          <p:spPr>
            <a:xfrm>
              <a:off x="567531" y="2807473"/>
              <a:ext cx="4362449" cy="7800500"/>
            </a:xfrm>
            <a:prstGeom prst="roundRect">
              <a:avLst/>
            </a:prstGeom>
            <a:solidFill>
              <a:srgbClr val="470D68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l-GR" sz="38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  <p:sp>
          <p:nvSpPr>
            <p:cNvPr id="9" name="Στρογγυλεμένο ορθογώνιο 8"/>
            <p:cNvSpPr/>
            <p:nvPr/>
          </p:nvSpPr>
          <p:spPr>
            <a:xfrm>
              <a:off x="1030021" y="3108027"/>
              <a:ext cx="4362449" cy="7800500"/>
            </a:xfrm>
            <a:prstGeom prst="roundRect">
              <a:avLst/>
            </a:prstGeom>
            <a:solidFill>
              <a:srgbClr val="A89CBB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l-GR" sz="38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30021" y="4973143"/>
              <a:ext cx="4131204" cy="56425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457200" indent="-457200" algn="ctr" defTabSz="825500" hangingPunct="0">
                <a:buAutoNum type="arabicParenR"/>
              </a:pPr>
              <a:r>
                <a:rPr lang="en-US" sz="2400" dirty="0">
                  <a:solidFill>
                    <a:srgbClr val="000000"/>
                  </a:solidFill>
                  <a:sym typeface="Gill Sans"/>
                </a:rPr>
                <a:t>AI technology applied to security and service deployment in different aspects: </a:t>
              </a:r>
            </a:p>
            <a:p>
              <a:pPr marL="342900" indent="-342900" algn="ctr" defTabSz="825500" hangingPunct="0">
                <a:buFont typeface="Arial" panose="020B0604020202020204" pitchFamily="34" charset="0"/>
                <a:buChar char="•"/>
              </a:pPr>
              <a:r>
                <a:rPr lang="en-US" sz="2400" b="1" dirty="0">
                  <a:solidFill>
                    <a:srgbClr val="260C56"/>
                  </a:solidFill>
                  <a:sym typeface="Gill Sans"/>
                </a:rPr>
                <a:t>secure and verifiable application of AI </a:t>
              </a:r>
              <a:r>
                <a:rPr lang="en-US" sz="2400" dirty="0">
                  <a:solidFill>
                    <a:srgbClr val="000000"/>
                  </a:solidFill>
                  <a:sym typeface="Gill Sans"/>
                </a:rPr>
                <a:t>to enhanced service deployment in 6G;</a:t>
              </a:r>
            </a:p>
            <a:p>
              <a:pPr marL="342900" indent="-342900" algn="ctr" defTabSz="825500" hangingPunct="0">
                <a:buFont typeface="Arial" panose="020B0604020202020204" pitchFamily="34" charset="0"/>
                <a:buChar char="•"/>
              </a:pPr>
              <a:r>
                <a:rPr lang="en-US" sz="2400" dirty="0">
                  <a:solidFill>
                    <a:srgbClr val="000000"/>
                  </a:solidFill>
                  <a:sym typeface="Gill Sans"/>
                </a:rPr>
                <a:t>consideration of potential </a:t>
              </a:r>
              <a:r>
                <a:rPr lang="en-US" sz="2400" b="1" dirty="0">
                  <a:solidFill>
                    <a:srgbClr val="260C56"/>
                  </a:solidFill>
                  <a:sym typeface="Gill Sans"/>
                </a:rPr>
                <a:t>security threats using AI; AI for securing 6G </a:t>
              </a:r>
              <a:r>
                <a:rPr lang="en-US" sz="2400" dirty="0">
                  <a:solidFill>
                    <a:srgbClr val="000000"/>
                  </a:solidFill>
                  <a:sym typeface="Gill Sans"/>
                </a:rPr>
                <a:t>control and mgmt. planes; to efficiently improve the security of distributed architectures and complex use environments.</a:t>
              </a:r>
            </a:p>
          </p:txBody>
        </p:sp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610" y="3130458"/>
            <a:ext cx="4913313" cy="818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5711" y="3086822"/>
            <a:ext cx="4913313" cy="818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7421" y="3174093"/>
            <a:ext cx="4913313" cy="818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Ορθογώνιο 9"/>
          <p:cNvSpPr/>
          <p:nvPr/>
        </p:nvSpPr>
        <p:spPr>
          <a:xfrm>
            <a:off x="7178478" y="5339763"/>
            <a:ext cx="4230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l-GR" sz="2400" dirty="0"/>
              <a:t>2) </a:t>
            </a:r>
            <a:r>
              <a:rPr lang="en-GB" sz="2400" dirty="0"/>
              <a:t>Beyond perimetric security strategies and disruptive security and reliability scenarios, including energy efficiency aspects.  Holistic distribution of security in all its phases (protection, detection, response), with a particular focus on </a:t>
            </a:r>
            <a:r>
              <a:rPr lang="en-GB" sz="2400" b="1" dirty="0">
                <a:solidFill>
                  <a:srgbClr val="251162"/>
                </a:solidFill>
              </a:rPr>
              <a:t>differentiated</a:t>
            </a:r>
            <a:r>
              <a:rPr lang="en-GB" sz="2400" dirty="0"/>
              <a:t> security architectures and </a:t>
            </a:r>
            <a:r>
              <a:rPr lang="en-GB" sz="2400" b="1" dirty="0">
                <a:solidFill>
                  <a:srgbClr val="251162"/>
                </a:solidFill>
              </a:rPr>
              <a:t>cooperative security across domains, </a:t>
            </a:r>
          </a:p>
          <a:p>
            <a:pPr lvl="0" algn="ctr">
              <a:buNone/>
            </a:pPr>
            <a:r>
              <a:rPr lang="en-GB" sz="2400" b="1" dirty="0">
                <a:solidFill>
                  <a:srgbClr val="251162"/>
                </a:solidFill>
              </a:rPr>
              <a:t>layers and stakeholders.</a:t>
            </a:r>
            <a:endParaRPr lang="en-US" sz="2400" b="1" dirty="0">
              <a:solidFill>
                <a:srgbClr val="251162"/>
              </a:solidFill>
            </a:endParaRPr>
          </a:p>
        </p:txBody>
      </p:sp>
      <p:sp>
        <p:nvSpPr>
          <p:cNvPr id="11" name="Ορθογώνιο 10"/>
          <p:cNvSpPr/>
          <p:nvPr/>
        </p:nvSpPr>
        <p:spPr>
          <a:xfrm>
            <a:off x="12673788" y="5339763"/>
            <a:ext cx="397880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l-GR" sz="2400" dirty="0"/>
              <a:t>3) </a:t>
            </a:r>
            <a:r>
              <a:rPr lang="en-GB" sz="2400" b="1" dirty="0">
                <a:solidFill>
                  <a:srgbClr val="260C56"/>
                </a:solidFill>
              </a:rPr>
              <a:t>Availability, accessibility, and affordability </a:t>
            </a:r>
            <a:r>
              <a:rPr lang="en-GB" sz="2400" dirty="0"/>
              <a:t>of technologies supporting </a:t>
            </a:r>
            <a:r>
              <a:rPr lang="en-GB" sz="2400" b="1" dirty="0">
                <a:solidFill>
                  <a:srgbClr val="260C56"/>
                </a:solidFill>
              </a:rPr>
              <a:t>trustworthiness, resilience, openness, transparency, and dependability </a:t>
            </a:r>
            <a:r>
              <a:rPr lang="en-GB" sz="2400" dirty="0"/>
              <a:t>under the EU regulations (such as GDPR and Cyber Security Act) across a complete service continuum, supporting complex human centric multimodal communications, including entangled devices.</a:t>
            </a:r>
            <a:endParaRPr lang="en-US" sz="2400" dirty="0"/>
          </a:p>
        </p:txBody>
      </p:sp>
      <p:sp>
        <p:nvSpPr>
          <p:cNvPr id="12" name="Ορθογώνιο 11"/>
          <p:cNvSpPr/>
          <p:nvPr/>
        </p:nvSpPr>
        <p:spPr>
          <a:xfrm>
            <a:off x="18230984" y="5339763"/>
            <a:ext cx="388256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l-GR" sz="2400" dirty="0"/>
              <a:t>4) </a:t>
            </a:r>
            <a:r>
              <a:rPr lang="en-GB" sz="2400" b="1" dirty="0">
                <a:solidFill>
                  <a:srgbClr val="260C56"/>
                </a:solidFill>
              </a:rPr>
              <a:t>Availability, accessibility, and affordability</a:t>
            </a:r>
            <a:r>
              <a:rPr lang="en-GB" sz="2400" b="1" dirty="0">
                <a:solidFill>
                  <a:srgbClr val="7030A0"/>
                </a:solidFill>
              </a:rPr>
              <a:t> </a:t>
            </a:r>
            <a:r>
              <a:rPr lang="en-GB" sz="2400" dirty="0"/>
              <a:t>of technologies ensuring </a:t>
            </a:r>
            <a:r>
              <a:rPr lang="en-GB" sz="2400" b="1" dirty="0">
                <a:solidFill>
                  <a:srgbClr val="260C56"/>
                </a:solidFill>
              </a:rPr>
              <a:t>secure, </a:t>
            </a:r>
          </a:p>
          <a:p>
            <a:pPr lvl="0" algn="ctr">
              <a:buNone/>
            </a:pPr>
            <a:r>
              <a:rPr lang="en-GB" sz="2400" b="1" dirty="0">
                <a:solidFill>
                  <a:srgbClr val="260C56"/>
                </a:solidFill>
              </a:rPr>
              <a:t>privacy preserving and trustworthy services</a:t>
            </a:r>
            <a:r>
              <a:rPr lang="en-GB" sz="2400" b="1" dirty="0">
                <a:solidFill>
                  <a:srgbClr val="7030A0"/>
                </a:solidFill>
              </a:rPr>
              <a:t> </a:t>
            </a:r>
          </a:p>
          <a:p>
            <a:pPr lvl="0" algn="ctr">
              <a:buNone/>
            </a:pPr>
            <a:r>
              <a:rPr lang="en-GB" sz="2400" dirty="0"/>
              <a:t>in the context of a programmable platform for the complete life cycle of services,</a:t>
            </a:r>
          </a:p>
          <a:p>
            <a:pPr lvl="0" algn="ctr">
              <a:buNone/>
            </a:pPr>
            <a:r>
              <a:rPr lang="en-GB" sz="2400" dirty="0"/>
              <a:t> for increasingly dynamic scenarios considering interdependencies </a:t>
            </a:r>
          </a:p>
          <a:p>
            <a:pPr lvl="0" algn="ctr">
              <a:buNone/>
            </a:pPr>
            <a:r>
              <a:rPr lang="en-GB" sz="2400" dirty="0"/>
              <a:t>between components and cascade effects that </a:t>
            </a:r>
          </a:p>
          <a:p>
            <a:pPr lvl="0" algn="ctr">
              <a:buNone/>
            </a:pPr>
            <a:r>
              <a:rPr lang="en-GB" sz="2400" dirty="0"/>
              <a:t>may be produced separately.</a:t>
            </a:r>
            <a:endParaRPr lang="en-US" sz="2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89E6928-CCE8-44ED-94F4-6A15FE3A1D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089" y="3814724"/>
            <a:ext cx="1168509" cy="11685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4FCDDBB-E997-4110-BA93-1C21B17706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66486" y="3758899"/>
            <a:ext cx="1280160" cy="12801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582A499-5ED1-48BF-8480-E62ED8B3CB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32033" y="3703073"/>
            <a:ext cx="1280160" cy="128016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1A094DD-AADA-4F02-9D96-10E96FD9B0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14186" y="3759049"/>
            <a:ext cx="1280160" cy="128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2666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3997F4-88D6-912C-8BA4-3C758422A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6">
            <a:extLst>
              <a:ext uri="{FF2B5EF4-FFF2-40B4-BE49-F238E27FC236}">
                <a16:creationId xmlns:a16="http://schemas.microsoft.com/office/drawing/2014/main" id="{CF65E709-2BD2-4C52-851B-7B92B3A40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760" y="4088754"/>
            <a:ext cx="4913313" cy="6847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>
            <a:extLst>
              <a:ext uri="{FF2B5EF4-FFF2-40B4-BE49-F238E27FC236}">
                <a16:creationId xmlns:a16="http://schemas.microsoft.com/office/drawing/2014/main" id="{8B680A9D-66DE-4272-BD3D-80E2D722A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9213" y="4088755"/>
            <a:ext cx="4913313" cy="6847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6">
            <a:extLst>
              <a:ext uri="{FF2B5EF4-FFF2-40B4-BE49-F238E27FC236}">
                <a16:creationId xmlns:a16="http://schemas.microsoft.com/office/drawing/2014/main" id="{7ED3EC30-8CB3-4FF8-B79F-27407ECA0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806" y="4088755"/>
            <a:ext cx="4913313" cy="6847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F8B8BD-86D5-7870-8126-3725BED7F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XTRUST-6G Outcomes</a:t>
            </a:r>
            <a:endParaRPr lang="en-GB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267" y="4088755"/>
            <a:ext cx="4913313" cy="6847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Ορθογώνιο 3"/>
          <p:cNvSpPr/>
          <p:nvPr/>
        </p:nvSpPr>
        <p:spPr>
          <a:xfrm>
            <a:off x="1301551" y="6428964"/>
            <a:ext cx="44378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l-GR" sz="2400" dirty="0"/>
              <a:t>5 ) </a:t>
            </a:r>
            <a:r>
              <a:rPr lang="en-GB" sz="2400" b="1" dirty="0">
                <a:solidFill>
                  <a:srgbClr val="260C56"/>
                </a:solidFill>
              </a:rPr>
              <a:t>Zero-touch security </a:t>
            </a:r>
          </a:p>
          <a:p>
            <a:pPr lvl="0" algn="ctr">
              <a:buNone/>
            </a:pPr>
            <a:r>
              <a:rPr lang="en-GB" sz="2400" dirty="0"/>
              <a:t>deployment solutions for </a:t>
            </a:r>
          </a:p>
          <a:p>
            <a:pPr lvl="0" algn="ctr">
              <a:buNone/>
            </a:pPr>
            <a:r>
              <a:rPr lang="en-GB" sz="2400" b="1" dirty="0">
                <a:solidFill>
                  <a:srgbClr val="260C56"/>
                </a:solidFill>
              </a:rPr>
              <a:t>virtualized and distributed environments</a:t>
            </a:r>
            <a:r>
              <a:rPr lang="en-GB" sz="2400" dirty="0"/>
              <a:t>, taking into account the varying computational capabilities and security requirements of </a:t>
            </a:r>
          </a:p>
          <a:p>
            <a:pPr lvl="0" algn="ctr">
              <a:buNone/>
            </a:pPr>
            <a:r>
              <a:rPr lang="en-GB" sz="2400" dirty="0"/>
              <a:t>their building blocks and their interactions with third-party entities.</a:t>
            </a:r>
            <a:endParaRPr lang="en-US" sz="2400" dirty="0"/>
          </a:p>
        </p:txBody>
      </p:sp>
      <p:sp>
        <p:nvSpPr>
          <p:cNvPr id="6" name="Ορθογώνιο 5"/>
          <p:cNvSpPr/>
          <p:nvPr/>
        </p:nvSpPr>
        <p:spPr>
          <a:xfrm>
            <a:off x="7550180" y="6428964"/>
            <a:ext cx="4013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l-GR" sz="2400" dirty="0"/>
              <a:t>6) </a:t>
            </a:r>
            <a:r>
              <a:rPr lang="en-GB" sz="2400" dirty="0"/>
              <a:t>Quantum key distribution and post-quantum cryptography support </a:t>
            </a:r>
            <a:r>
              <a:rPr lang="en-GB" sz="2400" b="1" dirty="0">
                <a:solidFill>
                  <a:srgbClr val="260C56"/>
                </a:solidFill>
              </a:rPr>
              <a:t>ensuring long term security for 6G networks.</a:t>
            </a:r>
            <a:endParaRPr lang="en-US" sz="2400" b="1" dirty="0">
              <a:solidFill>
                <a:srgbClr val="260C56"/>
              </a:solidFill>
            </a:endParaRPr>
          </a:p>
        </p:txBody>
      </p:sp>
      <p:sp>
        <p:nvSpPr>
          <p:cNvPr id="11" name="Ορθογώνιο 10"/>
          <p:cNvSpPr/>
          <p:nvPr/>
        </p:nvSpPr>
        <p:spPr>
          <a:xfrm>
            <a:off x="12635540" y="6493704"/>
            <a:ext cx="398065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l-GR" sz="2400" dirty="0">
                <a:solidFill>
                  <a:srgbClr val="260C56"/>
                </a:solidFill>
              </a:rPr>
              <a:t>7) </a:t>
            </a:r>
            <a:r>
              <a:rPr lang="en-GB" sz="2400" b="1" dirty="0">
                <a:solidFill>
                  <a:srgbClr val="260C56"/>
                </a:solidFill>
              </a:rPr>
              <a:t>Efficient run-time service development methodologies </a:t>
            </a:r>
            <a:r>
              <a:rPr lang="en-GB" sz="2400" dirty="0"/>
              <a:t>able to operate across multiple stakeholders in an </a:t>
            </a:r>
            <a:r>
              <a:rPr lang="en-GB" sz="2400" b="1" dirty="0">
                <a:solidFill>
                  <a:srgbClr val="260C56"/>
                </a:solidFill>
              </a:rPr>
              <a:t>efficient way</a:t>
            </a:r>
            <a:r>
              <a:rPr lang="en-GB" sz="2400" dirty="0"/>
              <a:t>, to </a:t>
            </a:r>
            <a:r>
              <a:rPr lang="en-GB" sz="2400" b="1" dirty="0">
                <a:solidFill>
                  <a:srgbClr val="260C56"/>
                </a:solidFill>
              </a:rPr>
              <a:t>provide complex, multi-technology, dynamic services</a:t>
            </a:r>
            <a:r>
              <a:rPr lang="en-GB" sz="2400" dirty="0"/>
              <a:t>.</a:t>
            </a:r>
            <a:endParaRPr lang="en-US" sz="2400" dirty="0"/>
          </a:p>
        </p:txBody>
      </p:sp>
      <p:sp>
        <p:nvSpPr>
          <p:cNvPr id="13" name="Ορθογώνιο 12"/>
          <p:cNvSpPr/>
          <p:nvPr/>
        </p:nvSpPr>
        <p:spPr>
          <a:xfrm>
            <a:off x="18485180" y="6428964"/>
            <a:ext cx="397476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l-GR" sz="2400" dirty="0"/>
              <a:t>8) </a:t>
            </a:r>
            <a:r>
              <a:rPr lang="en-GB" sz="2400" dirty="0"/>
              <a:t>Service technologies </a:t>
            </a:r>
          </a:p>
          <a:p>
            <a:pPr lvl="0" algn="ctr">
              <a:buNone/>
            </a:pPr>
            <a:r>
              <a:rPr lang="en-GB" sz="2400" dirty="0"/>
              <a:t>for </a:t>
            </a:r>
            <a:r>
              <a:rPr lang="en-GB" sz="2400" b="1" dirty="0">
                <a:solidFill>
                  <a:srgbClr val="251162"/>
                </a:solidFill>
              </a:rPr>
              <a:t>time-sensitive and computationally intensive applications</a:t>
            </a:r>
            <a:r>
              <a:rPr lang="en-GB" sz="2400" dirty="0"/>
              <a:t>,  able to optimize deployment considering aspects  as energy consumption, reliability and security levels.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26D92B-2E9D-478A-BF9C-E893A2994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4843" y="4764241"/>
            <a:ext cx="1280160" cy="1280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9D03C5-5B86-4069-A399-A1992182B2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6700" y="4755314"/>
            <a:ext cx="1280160" cy="12801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88A9CFD-2E43-432C-B6F0-213BE606F6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85789" y="4755314"/>
            <a:ext cx="1280160" cy="12801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358D596-0842-4827-9CBD-69D413BE51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621382" y="4764241"/>
            <a:ext cx="1280160" cy="128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410798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3997F4-88D6-912C-8BA4-3C758422A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>
            <a:extLst>
              <a:ext uri="{FF2B5EF4-FFF2-40B4-BE49-F238E27FC236}">
                <a16:creationId xmlns:a16="http://schemas.microsoft.com/office/drawing/2014/main" id="{67E4424A-10D6-4BB1-A257-32FD648ED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785" y="7893270"/>
            <a:ext cx="4609046" cy="3735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6">
            <a:extLst>
              <a:ext uri="{FF2B5EF4-FFF2-40B4-BE49-F238E27FC236}">
                <a16:creationId xmlns:a16="http://schemas.microsoft.com/office/drawing/2014/main" id="{1D1715FE-DAA8-478D-8C02-B187487E9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261" y="7726466"/>
            <a:ext cx="4609046" cy="3735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6">
            <a:extLst>
              <a:ext uri="{FF2B5EF4-FFF2-40B4-BE49-F238E27FC236}">
                <a16:creationId xmlns:a16="http://schemas.microsoft.com/office/drawing/2014/main" id="{E1E275E7-5B41-44AA-936F-38C18615D0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5860" y="7726466"/>
            <a:ext cx="4609046" cy="3735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>
            <a:extLst>
              <a:ext uri="{FF2B5EF4-FFF2-40B4-BE49-F238E27FC236}">
                <a16:creationId xmlns:a16="http://schemas.microsoft.com/office/drawing/2014/main" id="{76DF9528-49C5-4A1E-A467-223053190B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4832" y="3158138"/>
            <a:ext cx="4609046" cy="3735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6">
            <a:extLst>
              <a:ext uri="{FF2B5EF4-FFF2-40B4-BE49-F238E27FC236}">
                <a16:creationId xmlns:a16="http://schemas.microsoft.com/office/drawing/2014/main" id="{5703EE4D-516D-475F-952E-E0132F2543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4989" y="3158139"/>
            <a:ext cx="4609046" cy="3735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6">
            <a:extLst>
              <a:ext uri="{FF2B5EF4-FFF2-40B4-BE49-F238E27FC236}">
                <a16:creationId xmlns:a16="http://schemas.microsoft.com/office/drawing/2014/main" id="{1D4C25F8-5559-4FA3-8357-D2A6C747E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5459" y="7726466"/>
            <a:ext cx="4609046" cy="3735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B7BBC4CE-FF6F-448E-868C-9A7EFCDD9D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011" y="3180745"/>
            <a:ext cx="4609046" cy="3735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F8B8BD-86D5-7870-8126-3725BED7F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XTRUST-6G Outcomes</a:t>
            </a:r>
            <a:endParaRPr lang="en-GB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069" y="3098749"/>
            <a:ext cx="4609046" cy="3735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Ορθογώνιο 2"/>
          <p:cNvSpPr/>
          <p:nvPr/>
        </p:nvSpPr>
        <p:spPr>
          <a:xfrm>
            <a:off x="1508339" y="4857789"/>
            <a:ext cx="38196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el-GR" sz="2400" dirty="0"/>
              <a:t>9) </a:t>
            </a:r>
            <a:r>
              <a:rPr lang="en-GB" sz="2400" b="1" dirty="0">
                <a:solidFill>
                  <a:srgbClr val="260C56"/>
                </a:solidFill>
              </a:rPr>
              <a:t>Algorithms</a:t>
            </a:r>
            <a:r>
              <a:rPr lang="en-GB" sz="2400" dirty="0"/>
              <a:t>, </a:t>
            </a:r>
            <a:r>
              <a:rPr lang="en-GB" sz="2400" b="1" dirty="0">
                <a:solidFill>
                  <a:srgbClr val="260C56"/>
                </a:solidFill>
              </a:rPr>
              <a:t>software</a:t>
            </a:r>
            <a:r>
              <a:rPr lang="en-GB" sz="2400" dirty="0">
                <a:solidFill>
                  <a:srgbClr val="260C56"/>
                </a:solidFill>
              </a:rPr>
              <a:t> </a:t>
            </a:r>
            <a:r>
              <a:rPr lang="en-GB" sz="2400" dirty="0"/>
              <a:t>and </a:t>
            </a:r>
            <a:r>
              <a:rPr lang="en-GB" sz="2400" b="1" dirty="0">
                <a:solidFill>
                  <a:srgbClr val="260C56"/>
                </a:solidFill>
              </a:rPr>
              <a:t>hardware implementations</a:t>
            </a:r>
            <a:r>
              <a:rPr lang="en-GB" sz="2400" dirty="0"/>
              <a:t>, which can be used for PoC and later trials systems.</a:t>
            </a:r>
            <a:endParaRPr lang="en-US" sz="2400" dirty="0"/>
          </a:p>
        </p:txBody>
      </p:sp>
      <p:sp>
        <p:nvSpPr>
          <p:cNvPr id="5" name="Ορθογώνιο 4"/>
          <p:cNvSpPr/>
          <p:nvPr/>
        </p:nvSpPr>
        <p:spPr>
          <a:xfrm>
            <a:off x="12461211" y="4949988"/>
            <a:ext cx="44026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l-GR" sz="2400" dirty="0"/>
              <a:t>11) </a:t>
            </a:r>
            <a:r>
              <a:rPr lang="en-GB" sz="2400" b="1" dirty="0">
                <a:solidFill>
                  <a:srgbClr val="260C56"/>
                </a:solidFill>
              </a:rPr>
              <a:t>Strengthened EU cybersecurity </a:t>
            </a:r>
            <a:r>
              <a:rPr lang="en-GB" sz="2400" dirty="0"/>
              <a:t>capacities and European Union sovereignty in digital technologies.</a:t>
            </a:r>
            <a:endParaRPr lang="en-US" sz="2400" dirty="0"/>
          </a:p>
        </p:txBody>
      </p:sp>
      <p:sp>
        <p:nvSpPr>
          <p:cNvPr id="6" name="Ορθογώνιο 5"/>
          <p:cNvSpPr/>
          <p:nvPr/>
        </p:nvSpPr>
        <p:spPr>
          <a:xfrm>
            <a:off x="18330917" y="5025758"/>
            <a:ext cx="365813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l-GR" sz="2500" dirty="0"/>
              <a:t>12) </a:t>
            </a:r>
            <a:r>
              <a:rPr lang="en-GB" sz="2500" dirty="0"/>
              <a:t>More </a:t>
            </a:r>
            <a:r>
              <a:rPr lang="en-GB" sz="2500" b="1" dirty="0">
                <a:solidFill>
                  <a:srgbClr val="260C56"/>
                </a:solidFill>
              </a:rPr>
              <a:t>resilient </a:t>
            </a:r>
            <a:endParaRPr lang="el-GR" sz="2500" b="1" dirty="0">
              <a:solidFill>
                <a:srgbClr val="260C56"/>
              </a:solidFill>
            </a:endParaRPr>
          </a:p>
          <a:p>
            <a:pPr lvl="0" algn="ctr">
              <a:buNone/>
            </a:pPr>
            <a:r>
              <a:rPr lang="en-GB" sz="2500" b="1" dirty="0">
                <a:solidFill>
                  <a:srgbClr val="260C56"/>
                </a:solidFill>
              </a:rPr>
              <a:t>digital infrastructures</a:t>
            </a:r>
            <a:r>
              <a:rPr lang="en-GB" sz="2500" dirty="0"/>
              <a:t>, </a:t>
            </a:r>
            <a:r>
              <a:rPr lang="en-GB" sz="2500" b="1" dirty="0">
                <a:solidFill>
                  <a:srgbClr val="260C56"/>
                </a:solidFill>
              </a:rPr>
              <a:t>systems and processes</a:t>
            </a:r>
            <a:r>
              <a:rPr lang="en-GB" sz="2500" dirty="0"/>
              <a:t>.</a:t>
            </a:r>
            <a:endParaRPr lang="en-US" sz="2500" dirty="0"/>
          </a:p>
        </p:txBody>
      </p:sp>
      <p:sp>
        <p:nvSpPr>
          <p:cNvPr id="12" name="Ορθογώνιο 11"/>
          <p:cNvSpPr/>
          <p:nvPr/>
        </p:nvSpPr>
        <p:spPr>
          <a:xfrm>
            <a:off x="7159154" y="9594086"/>
            <a:ext cx="3896492" cy="1026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l-GR" sz="2500" dirty="0"/>
              <a:t>14) </a:t>
            </a:r>
            <a:r>
              <a:rPr lang="en-GB" sz="2500" b="1" dirty="0">
                <a:solidFill>
                  <a:srgbClr val="260C56"/>
                </a:solidFill>
              </a:rPr>
              <a:t>Secured</a:t>
            </a:r>
            <a:r>
              <a:rPr lang="en-GB" sz="2500" dirty="0"/>
              <a:t> disruptive technologies</a:t>
            </a:r>
            <a:r>
              <a:rPr lang="el-GR" dirty="0"/>
              <a:t>.</a:t>
            </a:r>
            <a:endParaRPr lang="en-US" dirty="0"/>
          </a:p>
        </p:txBody>
      </p:sp>
      <p:sp>
        <p:nvSpPr>
          <p:cNvPr id="13" name="Ορθογώνιο 12"/>
          <p:cNvSpPr/>
          <p:nvPr/>
        </p:nvSpPr>
        <p:spPr>
          <a:xfrm>
            <a:off x="1686724" y="9539461"/>
            <a:ext cx="337730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l-GR" sz="2500" dirty="0"/>
              <a:t>13) </a:t>
            </a:r>
            <a:r>
              <a:rPr lang="en-GB" sz="2500" b="1" dirty="0">
                <a:solidFill>
                  <a:srgbClr val="260C56"/>
                </a:solidFill>
              </a:rPr>
              <a:t>Increased</a:t>
            </a:r>
            <a:r>
              <a:rPr lang="en-GB" sz="2500" dirty="0">
                <a:solidFill>
                  <a:srgbClr val="260C56"/>
                </a:solidFill>
              </a:rPr>
              <a:t> </a:t>
            </a:r>
            <a:r>
              <a:rPr lang="en-GB" sz="2500" dirty="0"/>
              <a:t>software, hardware and supply chain security</a:t>
            </a:r>
            <a:r>
              <a:rPr lang="el-GR" sz="2500" dirty="0"/>
              <a:t>.</a:t>
            </a:r>
            <a:endParaRPr lang="en-US" sz="2500" dirty="0"/>
          </a:p>
        </p:txBody>
      </p:sp>
      <p:sp>
        <p:nvSpPr>
          <p:cNvPr id="7" name="Ορθογώνιο 6"/>
          <p:cNvSpPr/>
          <p:nvPr/>
        </p:nvSpPr>
        <p:spPr>
          <a:xfrm>
            <a:off x="12830733" y="9539460"/>
            <a:ext cx="345724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l-GR" sz="2500" dirty="0"/>
              <a:t>15) </a:t>
            </a:r>
            <a:r>
              <a:rPr lang="en-GB" sz="2500" b="1" dirty="0">
                <a:solidFill>
                  <a:srgbClr val="260C56"/>
                </a:solidFill>
              </a:rPr>
              <a:t>Smart</a:t>
            </a:r>
            <a:r>
              <a:rPr lang="en-GB" sz="2500" dirty="0">
                <a:solidFill>
                  <a:srgbClr val="260C56"/>
                </a:solidFill>
              </a:rPr>
              <a:t> </a:t>
            </a:r>
            <a:r>
              <a:rPr lang="en-GB" sz="2500" dirty="0"/>
              <a:t>and </a:t>
            </a:r>
            <a:r>
              <a:rPr lang="en-GB" sz="2500" b="1" dirty="0">
                <a:solidFill>
                  <a:srgbClr val="260C56"/>
                </a:solidFill>
              </a:rPr>
              <a:t>quantifiable</a:t>
            </a:r>
            <a:r>
              <a:rPr lang="en-GB" sz="2500" dirty="0">
                <a:solidFill>
                  <a:srgbClr val="260C56"/>
                </a:solidFill>
              </a:rPr>
              <a:t> </a:t>
            </a:r>
            <a:r>
              <a:rPr lang="en-GB" sz="2500" dirty="0"/>
              <a:t>security assurance across the EU</a:t>
            </a:r>
            <a:r>
              <a:rPr lang="el-GR" sz="2500" dirty="0"/>
              <a:t>.</a:t>
            </a:r>
            <a:endParaRPr lang="en-GB" sz="2500" dirty="0"/>
          </a:p>
        </p:txBody>
      </p:sp>
      <p:sp>
        <p:nvSpPr>
          <p:cNvPr id="8" name="Ορθογώνιο 7"/>
          <p:cNvSpPr/>
          <p:nvPr/>
        </p:nvSpPr>
        <p:spPr>
          <a:xfrm>
            <a:off x="18534369" y="9447439"/>
            <a:ext cx="362785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l-GR" sz="2500" dirty="0">
                <a:solidFill>
                  <a:srgbClr val="260C56"/>
                </a:solidFill>
              </a:rPr>
              <a:t>16) </a:t>
            </a:r>
            <a:r>
              <a:rPr lang="en-GB" sz="2500" b="1" dirty="0">
                <a:solidFill>
                  <a:srgbClr val="260C56"/>
                </a:solidFill>
              </a:rPr>
              <a:t>Reinforced awareness</a:t>
            </a:r>
            <a:r>
              <a:rPr lang="en-GB" sz="2500" dirty="0">
                <a:solidFill>
                  <a:srgbClr val="260C56"/>
                </a:solidFill>
              </a:rPr>
              <a:t> </a:t>
            </a:r>
            <a:r>
              <a:rPr lang="en-GB" sz="2500" dirty="0"/>
              <a:t>and a </a:t>
            </a:r>
            <a:r>
              <a:rPr lang="en-GB" sz="2500" b="1" dirty="0">
                <a:solidFill>
                  <a:srgbClr val="260C56"/>
                </a:solidFill>
              </a:rPr>
              <a:t>common</a:t>
            </a:r>
            <a:r>
              <a:rPr lang="en-GB" sz="2500" dirty="0">
                <a:solidFill>
                  <a:srgbClr val="260C56"/>
                </a:solidFill>
              </a:rPr>
              <a:t> </a:t>
            </a:r>
            <a:r>
              <a:rPr lang="en-GB" sz="2500" dirty="0"/>
              <a:t>cyber security management and culture.</a:t>
            </a:r>
            <a:endParaRPr lang="en-US" sz="2500" dirty="0"/>
          </a:p>
        </p:txBody>
      </p:sp>
      <p:sp>
        <p:nvSpPr>
          <p:cNvPr id="25" name="Ορθογώνιο 3">
            <a:extLst>
              <a:ext uri="{FF2B5EF4-FFF2-40B4-BE49-F238E27FC236}">
                <a16:creationId xmlns:a16="http://schemas.microsoft.com/office/drawing/2014/main" id="{17E9AE8B-EA89-495F-8967-4F2BACC24F8B}"/>
              </a:ext>
            </a:extLst>
          </p:cNvPr>
          <p:cNvSpPr/>
          <p:nvPr/>
        </p:nvSpPr>
        <p:spPr>
          <a:xfrm>
            <a:off x="7159154" y="4525666"/>
            <a:ext cx="40061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l-GR" sz="2400" dirty="0"/>
              <a:t>10) </a:t>
            </a:r>
            <a:r>
              <a:rPr lang="en-GB" sz="2400" b="1" dirty="0">
                <a:solidFill>
                  <a:srgbClr val="260C56"/>
                </a:solidFill>
              </a:rPr>
              <a:t>Dissemination</a:t>
            </a:r>
            <a:r>
              <a:rPr lang="en-GB" sz="2400" dirty="0"/>
              <a:t> of solutions for international consensus building, which can be </a:t>
            </a:r>
            <a:r>
              <a:rPr lang="en-GB" sz="2400" b="1" dirty="0">
                <a:solidFill>
                  <a:srgbClr val="260C56"/>
                </a:solidFill>
              </a:rPr>
              <a:t>exploited in standardization activities</a:t>
            </a:r>
            <a:r>
              <a:rPr lang="en-GB" sz="2400" dirty="0"/>
              <a:t>. Contributions to international standardization.</a:t>
            </a:r>
            <a:endParaRPr lang="en-US" sz="2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720DA25-B6DF-4D75-B09D-98372B9779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937" y="3352966"/>
            <a:ext cx="1005840" cy="100584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ADE02F7-1827-4C43-AFC4-5D701F7365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1876" y="3352966"/>
            <a:ext cx="1005840" cy="100584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415173D-1CAC-4429-81D0-6119628CB2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59624" y="3352966"/>
            <a:ext cx="1005840" cy="100584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FB3F81C-A013-4415-B4FF-8849FF006D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45375" y="3319132"/>
            <a:ext cx="1005840" cy="100584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1B671A8E-5FE5-4536-ADD5-9B3AAF9D33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48937" y="8090110"/>
            <a:ext cx="1005840" cy="100584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C829CB8-1FAD-4283-9836-84A7EFBA7FD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40614" y="8157356"/>
            <a:ext cx="1005840" cy="1005840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AFD3A853-42F6-4CC8-BEA9-28BE025B23E1}"/>
              </a:ext>
            </a:extLst>
          </p:cNvPr>
          <p:cNvGrpSpPr/>
          <p:nvPr/>
        </p:nvGrpSpPr>
        <p:grpSpPr>
          <a:xfrm>
            <a:off x="14153668" y="8157356"/>
            <a:ext cx="1005840" cy="1005840"/>
            <a:chOff x="13842632" y="8084145"/>
            <a:chExt cx="1554234" cy="1596235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F6E322FF-F217-433E-86D3-AB324D1CA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842632" y="8084145"/>
              <a:ext cx="1442139" cy="1442139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48EF1A7E-C9EF-4599-BA57-7CC17A6BF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4726306" y="9009820"/>
              <a:ext cx="670560" cy="670560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18A15B4-C05E-4659-BDB5-8347D499472F}"/>
              </a:ext>
            </a:extLst>
          </p:cNvPr>
          <p:cNvGrpSpPr/>
          <p:nvPr/>
        </p:nvGrpSpPr>
        <p:grpSpPr>
          <a:xfrm>
            <a:off x="19845375" y="8088539"/>
            <a:ext cx="1005840" cy="1005840"/>
            <a:chOff x="19340550" y="7977261"/>
            <a:chExt cx="1005840" cy="1005840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7473850-0C2F-4DF0-89DB-55FB7CAAB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9340550" y="7977261"/>
              <a:ext cx="1005840" cy="1005840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3AF80C5F-429A-481E-8E39-86B4ADC22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9692714" y="8330321"/>
              <a:ext cx="302642" cy="302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0035076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C27F4-768C-5606-6D03-DC66CB5D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XTRUST-6G’s Stakeholders</a:t>
            </a:r>
            <a:endParaRPr lang="el-G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0823F0-F78A-91A3-1145-C9B5EE7CBB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04525" y="2774512"/>
            <a:ext cx="14787788" cy="8910637"/>
          </a:xfrm>
        </p:spPr>
        <p:txBody>
          <a:bodyPr/>
          <a:lstStyle/>
          <a:p>
            <a:r>
              <a:rPr lang="en-US" dirty="0"/>
              <a:t>Mobile Network Operators and Private Network Owners</a:t>
            </a:r>
          </a:p>
          <a:p>
            <a:r>
              <a:rPr lang="en-US" dirty="0"/>
              <a:t>ICT Industry (Software and Hardware Vendors, Integrators, Service Providers)</a:t>
            </a:r>
          </a:p>
          <a:p>
            <a:r>
              <a:rPr lang="en-US" dirty="0"/>
              <a:t>Research and Academia</a:t>
            </a:r>
          </a:p>
          <a:p>
            <a:r>
              <a:rPr lang="en-US" dirty="0"/>
              <a:t>Open-Source Communities</a:t>
            </a:r>
          </a:p>
          <a:p>
            <a:r>
              <a:rPr lang="en-US" dirty="0"/>
              <a:t>Cybersecurity Experts and Professional Communities</a:t>
            </a:r>
          </a:p>
          <a:p>
            <a:r>
              <a:rPr lang="en-US" dirty="0"/>
              <a:t>SMEs and Security Solution Developers</a:t>
            </a:r>
          </a:p>
          <a:p>
            <a:r>
              <a:rPr lang="en-US" dirty="0"/>
              <a:t>Policy Makers and Regulatory Bodies</a:t>
            </a:r>
          </a:p>
          <a:p>
            <a:r>
              <a:rPr lang="en-US" dirty="0"/>
              <a:t>General Public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B53C35CF-460E-512C-D76B-7863417A2B58}"/>
              </a:ext>
            </a:extLst>
          </p:cNvPr>
          <p:cNvSpPr txBox="1"/>
          <p:nvPr/>
        </p:nvSpPr>
        <p:spPr>
          <a:xfrm>
            <a:off x="776377" y="2693857"/>
            <a:ext cx="7509207" cy="901849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marL="365760" lvl="0" indent="0" algn="l">
              <a:lnSpc>
                <a:spcPct val="150000"/>
              </a:lnSpc>
              <a:spcBef>
                <a:spcPts val="600"/>
              </a:spcBef>
            </a:pPr>
            <a:r>
              <a:rPr lang="en-US" sz="3200" b="1" u="none" strike="noStrike" dirty="0">
                <a:solidFill>
                  <a:srgbClr val="343432"/>
                </a:solidFill>
                <a:latin typeface="+mj-lt"/>
                <a:ea typeface="Open Sauce"/>
                <a:cs typeface="Open Sauce"/>
                <a:sym typeface="Open Sauce"/>
              </a:rPr>
              <a:t>XTRUST-6G </a:t>
            </a:r>
            <a:r>
              <a:rPr lang="en-US" sz="3200" u="none" strike="noStrike" dirty="0">
                <a:solidFill>
                  <a:srgbClr val="343432"/>
                </a:solidFill>
                <a:latin typeface="+mj-lt"/>
                <a:ea typeface="Open Sauce"/>
                <a:cs typeface="Open Sauce"/>
                <a:sym typeface="Open Sauce"/>
              </a:rPr>
              <a:t>engages stakeholders from a wide range of sectors to co-develop </a:t>
            </a:r>
            <a:r>
              <a:rPr lang="en-US" sz="3200" b="1" u="none" strike="noStrike" dirty="0">
                <a:solidFill>
                  <a:srgbClr val="343432"/>
                </a:solidFill>
                <a:latin typeface="+mj-lt"/>
                <a:ea typeface="Open Sauce"/>
                <a:cs typeface="Open Sauce"/>
                <a:sym typeface="Open Sauce"/>
              </a:rPr>
              <a:t>secure, trustworthy, and forward-looking solutions for next-generation connectivity</a:t>
            </a:r>
            <a:r>
              <a:rPr lang="en-US" sz="3200" u="none" strike="noStrike" dirty="0">
                <a:solidFill>
                  <a:srgbClr val="343432"/>
                </a:solidFill>
                <a:latin typeface="+mj-lt"/>
                <a:ea typeface="Open Sauce"/>
                <a:cs typeface="Open Sauce"/>
                <a:sym typeface="Open Sauce"/>
              </a:rPr>
              <a:t>. </a:t>
            </a:r>
          </a:p>
          <a:p>
            <a:pPr marL="365760" lvl="0" indent="0" algn="l">
              <a:lnSpc>
                <a:spcPct val="150000"/>
              </a:lnSpc>
              <a:spcBef>
                <a:spcPts val="600"/>
              </a:spcBef>
            </a:pPr>
            <a:r>
              <a:rPr lang="en-US" sz="3200" u="none" strike="noStrike" dirty="0">
                <a:solidFill>
                  <a:srgbClr val="343432"/>
                </a:solidFill>
                <a:latin typeface="+mj-lt"/>
                <a:ea typeface="Open Sauce"/>
                <a:cs typeface="Open Sauce"/>
                <a:sym typeface="Open Sauce"/>
              </a:rPr>
              <a:t>These stakeholders play a vital role in shaping the resilience, privacy, and inclusiveness of 6G technologies and infrastructures.</a:t>
            </a:r>
          </a:p>
          <a:p>
            <a:pPr marL="365760" lvl="0" indent="0" algn="l">
              <a:lnSpc>
                <a:spcPct val="150000"/>
              </a:lnSpc>
              <a:spcBef>
                <a:spcPts val="600"/>
              </a:spcBef>
            </a:pPr>
            <a:endParaRPr lang="en-US" sz="3200" u="none" strike="noStrike" dirty="0">
              <a:solidFill>
                <a:srgbClr val="343432"/>
              </a:solidFill>
              <a:latin typeface="+mj-lt"/>
              <a:ea typeface="Open Sauce"/>
              <a:cs typeface="Open Sauce"/>
              <a:sym typeface="Open Sauce"/>
            </a:endParaRPr>
          </a:p>
          <a:p>
            <a:pPr marL="365760" lvl="0" indent="0" algn="l">
              <a:lnSpc>
                <a:spcPct val="150000"/>
              </a:lnSpc>
              <a:spcBef>
                <a:spcPts val="600"/>
              </a:spcBef>
            </a:pPr>
            <a:r>
              <a:rPr lang="en-US" sz="3200" u="none" strike="noStrike" dirty="0">
                <a:solidFill>
                  <a:srgbClr val="343432"/>
                </a:solidFill>
                <a:latin typeface="+mj-lt"/>
                <a:ea typeface="Open Sauce"/>
                <a:cs typeface="Open Sauce"/>
                <a:sym typeface="Open Sauce"/>
              </a:rPr>
              <a:t>An overview of the key groups that are part of the </a:t>
            </a:r>
            <a:r>
              <a:rPr lang="en-US" sz="3200" b="1" u="none" strike="noStrike" dirty="0">
                <a:solidFill>
                  <a:srgbClr val="343432"/>
                </a:solidFill>
                <a:latin typeface="+mj-lt"/>
                <a:ea typeface="Open Sauce"/>
                <a:cs typeface="Open Sauce"/>
                <a:sym typeface="Open Sauce"/>
              </a:rPr>
              <a:t>XTRUST-6G ecosystem:</a:t>
            </a:r>
          </a:p>
        </p:txBody>
      </p:sp>
    </p:spTree>
    <p:extLst>
      <p:ext uri="{BB962C8B-B14F-4D97-AF65-F5344CB8AC3E}">
        <p14:creationId xmlns:p14="http://schemas.microsoft.com/office/powerpoint/2010/main" val="798655155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B0361-11FF-786C-2A93-FA7B90200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307FA5-37AD-DFE0-2B25-159EA8D58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XTRUST-6G’s Stakeholders</a:t>
            </a:r>
            <a:endParaRPr lang="el-G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9DDD6-15F5-535D-ABE0-9512AC6788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04525" y="2774512"/>
            <a:ext cx="14787788" cy="8910637"/>
          </a:xfrm>
        </p:spPr>
        <p:txBody>
          <a:bodyPr/>
          <a:lstStyle/>
          <a:p>
            <a:r>
              <a:rPr lang="en-US" dirty="0"/>
              <a:t>Mobile Network Operators and Private Network Owners</a:t>
            </a:r>
          </a:p>
          <a:p>
            <a:r>
              <a:rPr lang="en-US" dirty="0"/>
              <a:t>ICT Industry (Software and Hardware Vendors, Integrators, Service Providers)</a:t>
            </a:r>
          </a:p>
          <a:p>
            <a:r>
              <a:rPr lang="en-US" dirty="0"/>
              <a:t>Research and Academia</a:t>
            </a:r>
          </a:p>
          <a:p>
            <a:r>
              <a:rPr lang="en-US" dirty="0"/>
              <a:t>Open-Source Communities</a:t>
            </a:r>
          </a:p>
          <a:p>
            <a:r>
              <a:rPr lang="en-US" dirty="0"/>
              <a:t>Cybersecurity Experts and Professional Communities</a:t>
            </a:r>
          </a:p>
          <a:p>
            <a:r>
              <a:rPr lang="en-US" dirty="0"/>
              <a:t>SMEs and Security Solution Developers</a:t>
            </a:r>
          </a:p>
          <a:p>
            <a:r>
              <a:rPr lang="en-US" dirty="0"/>
              <a:t>Policy Makers and Regulatory Bodies</a:t>
            </a:r>
          </a:p>
          <a:p>
            <a:r>
              <a:rPr lang="en-US" dirty="0"/>
              <a:t>General Public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4B5F0A0B-0E25-B877-1BAB-8550783D0801}"/>
              </a:ext>
            </a:extLst>
          </p:cNvPr>
          <p:cNvSpPr txBox="1"/>
          <p:nvPr/>
        </p:nvSpPr>
        <p:spPr>
          <a:xfrm>
            <a:off x="776377" y="2693857"/>
            <a:ext cx="7509207" cy="901849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marL="365760" lvl="0" indent="0" algn="l">
              <a:lnSpc>
                <a:spcPct val="150000"/>
              </a:lnSpc>
              <a:spcBef>
                <a:spcPts val="600"/>
              </a:spcBef>
            </a:pPr>
            <a:r>
              <a:rPr lang="en-US" sz="3200" b="1" u="none" strike="noStrike" dirty="0">
                <a:solidFill>
                  <a:srgbClr val="343432"/>
                </a:solidFill>
                <a:latin typeface="+mj-lt"/>
                <a:ea typeface="Open Sauce"/>
                <a:cs typeface="Open Sauce"/>
                <a:sym typeface="Open Sauce"/>
              </a:rPr>
              <a:t>XTRUST-6G </a:t>
            </a:r>
            <a:r>
              <a:rPr lang="en-US" sz="3200" u="none" strike="noStrike" dirty="0">
                <a:solidFill>
                  <a:srgbClr val="343432"/>
                </a:solidFill>
                <a:latin typeface="+mj-lt"/>
                <a:ea typeface="Open Sauce"/>
                <a:cs typeface="Open Sauce"/>
                <a:sym typeface="Open Sauce"/>
              </a:rPr>
              <a:t>engages stakeholders from a wide range of sectors to co-develop </a:t>
            </a:r>
            <a:r>
              <a:rPr lang="en-US" sz="3200" b="1" u="none" strike="noStrike" dirty="0">
                <a:solidFill>
                  <a:srgbClr val="343432"/>
                </a:solidFill>
                <a:latin typeface="+mj-lt"/>
                <a:ea typeface="Open Sauce"/>
                <a:cs typeface="Open Sauce"/>
                <a:sym typeface="Open Sauce"/>
              </a:rPr>
              <a:t>secure, trustworthy, and forward-looking solutions for next-generation connectivity</a:t>
            </a:r>
            <a:r>
              <a:rPr lang="en-US" sz="3200" u="none" strike="noStrike" dirty="0">
                <a:solidFill>
                  <a:srgbClr val="343432"/>
                </a:solidFill>
                <a:latin typeface="+mj-lt"/>
                <a:ea typeface="Open Sauce"/>
                <a:cs typeface="Open Sauce"/>
                <a:sym typeface="Open Sauce"/>
              </a:rPr>
              <a:t>. </a:t>
            </a:r>
          </a:p>
          <a:p>
            <a:pPr marL="365760" lvl="0" indent="0" algn="l">
              <a:lnSpc>
                <a:spcPct val="150000"/>
              </a:lnSpc>
              <a:spcBef>
                <a:spcPts val="600"/>
              </a:spcBef>
            </a:pPr>
            <a:r>
              <a:rPr lang="en-US" sz="3200" u="none" strike="noStrike" dirty="0">
                <a:solidFill>
                  <a:srgbClr val="343432"/>
                </a:solidFill>
                <a:latin typeface="+mj-lt"/>
                <a:ea typeface="Open Sauce"/>
                <a:cs typeface="Open Sauce"/>
                <a:sym typeface="Open Sauce"/>
              </a:rPr>
              <a:t>These stakeholders play a vital role in shaping the resilience, privacy, and inclusiveness of 6G technologies and infrastructures.</a:t>
            </a:r>
          </a:p>
          <a:p>
            <a:pPr marL="365760" lvl="0" indent="0" algn="l">
              <a:lnSpc>
                <a:spcPct val="150000"/>
              </a:lnSpc>
              <a:spcBef>
                <a:spcPts val="600"/>
              </a:spcBef>
            </a:pPr>
            <a:endParaRPr lang="en-US" sz="3200" u="none" strike="noStrike" dirty="0">
              <a:solidFill>
                <a:srgbClr val="343432"/>
              </a:solidFill>
              <a:latin typeface="+mj-lt"/>
              <a:ea typeface="Open Sauce"/>
              <a:cs typeface="Open Sauce"/>
              <a:sym typeface="Open Sauce"/>
            </a:endParaRPr>
          </a:p>
          <a:p>
            <a:pPr marL="365760" lvl="0" indent="0" algn="l">
              <a:lnSpc>
                <a:spcPct val="150000"/>
              </a:lnSpc>
              <a:spcBef>
                <a:spcPts val="600"/>
              </a:spcBef>
            </a:pPr>
            <a:r>
              <a:rPr lang="en-US" sz="3200" u="none" strike="noStrike" dirty="0">
                <a:solidFill>
                  <a:srgbClr val="343432"/>
                </a:solidFill>
                <a:latin typeface="+mj-lt"/>
                <a:ea typeface="Open Sauce"/>
                <a:cs typeface="Open Sauce"/>
                <a:sym typeface="Open Sauce"/>
              </a:rPr>
              <a:t>An overview of the key groups that are part of the </a:t>
            </a:r>
            <a:r>
              <a:rPr lang="en-US" sz="3200" b="1" u="none" strike="noStrike" dirty="0">
                <a:solidFill>
                  <a:srgbClr val="343432"/>
                </a:solidFill>
                <a:latin typeface="+mj-lt"/>
                <a:ea typeface="Open Sauce"/>
                <a:cs typeface="Open Sauce"/>
                <a:sym typeface="Open Sauce"/>
              </a:rPr>
              <a:t>XTRUST-6G ecosystem:</a:t>
            </a:r>
          </a:p>
        </p:txBody>
      </p:sp>
    </p:spTree>
    <p:extLst>
      <p:ext uri="{BB962C8B-B14F-4D97-AF65-F5344CB8AC3E}">
        <p14:creationId xmlns:p14="http://schemas.microsoft.com/office/powerpoint/2010/main" val="2655580611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/>
          <p:nvPr/>
        </p:nvSpPr>
        <p:spPr>
          <a:xfrm>
            <a:off x="3469295" y="4713157"/>
            <a:ext cx="105317" cy="4749803"/>
          </a:xfrm>
          <a:custGeom>
            <a:avLst/>
            <a:gdLst/>
            <a:ahLst/>
            <a:cxnLst/>
            <a:rect l="l" t="t" r="r" b="b"/>
            <a:pathLst>
              <a:path w="20803" h="938233">
                <a:moveTo>
                  <a:pt x="0" y="0"/>
                </a:moveTo>
                <a:lnTo>
                  <a:pt x="20803" y="0"/>
                </a:lnTo>
                <a:lnTo>
                  <a:pt x="20803" y="938233"/>
                </a:lnTo>
                <a:lnTo>
                  <a:pt x="0" y="938233"/>
                </a:lnTo>
                <a:close/>
              </a:path>
            </a:pathLst>
          </a:custGeom>
          <a:solidFill>
            <a:srgbClr val="A349A4"/>
          </a:solidFill>
          <a:ln cap="sq">
            <a:noFill/>
            <a:prstDash val="solid"/>
            <a:miter/>
          </a:ln>
        </p:spPr>
        <p:txBody>
          <a:bodyPr/>
          <a:lstStyle/>
          <a:p>
            <a:endParaRPr lang="el-GR" sz="4761" dirty="0">
              <a:solidFill>
                <a:srgbClr val="A349A4"/>
              </a:solidFill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067254" y="4335497"/>
            <a:ext cx="8361521" cy="7024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014"/>
              </a:lnSpc>
            </a:pPr>
            <a:r>
              <a:rPr lang="en-US" sz="10009" b="1" spc="-200" dirty="0">
                <a:solidFill>
                  <a:srgbClr val="470D68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Find &amp; </a:t>
            </a:r>
          </a:p>
          <a:p>
            <a:pPr>
              <a:lnSpc>
                <a:spcPts val="14014"/>
              </a:lnSpc>
            </a:pPr>
            <a:r>
              <a:rPr lang="en-US" sz="10009" b="1" spc="-200" dirty="0">
                <a:solidFill>
                  <a:srgbClr val="470D68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Join us Online</a:t>
            </a:r>
          </a:p>
          <a:p>
            <a:pPr>
              <a:lnSpc>
                <a:spcPts val="14014"/>
              </a:lnSpc>
            </a:pPr>
            <a:endParaRPr lang="en-US" sz="10009" b="1" spc="-200" dirty="0">
              <a:solidFill>
                <a:srgbClr val="470D68"/>
              </a:solidFill>
              <a:latin typeface="Open Sauce Bold"/>
              <a:ea typeface="Open Sauce Bold"/>
              <a:cs typeface="Open Sauce Bold"/>
              <a:sym typeface="Open Sauce Bold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1852525" y="4727048"/>
            <a:ext cx="9109824" cy="656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93"/>
              </a:lnSpc>
            </a:pPr>
            <a:r>
              <a:rPr lang="en-US" sz="4024" spc="321" dirty="0">
                <a:solidFill>
                  <a:srgbClr val="470D68"/>
                </a:solidFill>
                <a:latin typeface="Open Sauce"/>
                <a:ea typeface="Open Sauce"/>
                <a:cs typeface="Open Sauce"/>
                <a:sym typeface="Open Sauce"/>
              </a:rPr>
              <a:t>www.xtrust-6g.eu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9863952" y="12455588"/>
            <a:ext cx="304571" cy="350802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  <a:spcBef>
                <a:spcPct val="0"/>
              </a:spcBef>
            </a:pPr>
            <a:r>
              <a:rPr lang="en-US" sz="2132">
                <a:solidFill>
                  <a:srgbClr val="FFFFFF"/>
                </a:solidFill>
                <a:latin typeface="Aptos 2"/>
                <a:ea typeface="Aptos 2"/>
                <a:cs typeface="Aptos 2"/>
                <a:sym typeface="Aptos 2"/>
              </a:rPr>
              <a:t>12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1833864" y="7799824"/>
            <a:ext cx="4095689" cy="11528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7"/>
              </a:lnSpc>
            </a:pPr>
            <a:endParaRPr sz="4761" dirty="0">
              <a:solidFill>
                <a:srgbClr val="470D68"/>
              </a:solidFill>
            </a:endParaRPr>
          </a:p>
          <a:p>
            <a:pPr>
              <a:lnSpc>
                <a:spcPts val="4667"/>
              </a:lnSpc>
            </a:pPr>
            <a:r>
              <a:rPr lang="en-US" sz="3357" spc="268" dirty="0">
                <a:solidFill>
                  <a:srgbClr val="470D68"/>
                </a:solidFill>
                <a:latin typeface="Open Sauce"/>
                <a:ea typeface="Open Sauce"/>
                <a:cs typeface="Open Sauce"/>
                <a:sym typeface="Open Sauce"/>
              </a:rPr>
              <a:t>XTRUST6G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1852525" y="7088059"/>
            <a:ext cx="6057544" cy="12881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52"/>
              </a:lnSpc>
            </a:pPr>
            <a:r>
              <a:rPr lang="en-US" sz="3491" spc="279" dirty="0">
                <a:solidFill>
                  <a:srgbClr val="470D68"/>
                </a:solidFill>
                <a:latin typeface="Open Sauce"/>
                <a:ea typeface="Open Sauce"/>
                <a:cs typeface="Open Sauce"/>
                <a:sym typeface="Open Sauce"/>
              </a:rPr>
              <a:t>xtrust-6g-horizon </a:t>
            </a:r>
          </a:p>
          <a:p>
            <a:pPr>
              <a:lnSpc>
                <a:spcPts val="5779"/>
              </a:lnSpc>
            </a:pPr>
            <a:endParaRPr lang="en-US" sz="3491" spc="279" dirty="0">
              <a:solidFill>
                <a:srgbClr val="470D68"/>
              </a:solidFill>
              <a:latin typeface="Open Sauce"/>
              <a:ea typeface="Open Sauce"/>
              <a:cs typeface="Open Sauce"/>
              <a:sym typeface="Open Sauce"/>
            </a:endParaRPr>
          </a:p>
        </p:txBody>
      </p:sp>
      <p:sp>
        <p:nvSpPr>
          <p:cNvPr id="13" name="TextBox 20">
            <a:extLst>
              <a:ext uri="{FF2B5EF4-FFF2-40B4-BE49-F238E27FC236}">
                <a16:creationId xmlns:a16="http://schemas.microsoft.com/office/drawing/2014/main" id="{ED6BE59A-3E3C-64F3-10AF-88657D27B5E3}"/>
              </a:ext>
            </a:extLst>
          </p:cNvPr>
          <p:cNvSpPr txBox="1"/>
          <p:nvPr/>
        </p:nvSpPr>
        <p:spPr>
          <a:xfrm>
            <a:off x="11852525" y="5813360"/>
            <a:ext cx="9109824" cy="656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93"/>
              </a:lnSpc>
            </a:pPr>
            <a:r>
              <a:rPr lang="en-US" sz="4024" spc="321" dirty="0">
                <a:solidFill>
                  <a:srgbClr val="470D68"/>
                </a:solidFill>
                <a:latin typeface="Open Sauce"/>
                <a:ea typeface="Open Sauce"/>
                <a:cs typeface="Open Sauce"/>
                <a:sym typeface="Open Sauce"/>
              </a:rPr>
              <a:t>info@xtrust-6g.eu</a:t>
            </a:r>
          </a:p>
        </p:txBody>
      </p:sp>
      <p:sp>
        <p:nvSpPr>
          <p:cNvPr id="14" name="Freeform 2">
            <a:extLst>
              <a:ext uri="{FF2B5EF4-FFF2-40B4-BE49-F238E27FC236}">
                <a16:creationId xmlns:a16="http://schemas.microsoft.com/office/drawing/2014/main" id="{83A22F37-094D-9723-08FA-868E643895AF}"/>
              </a:ext>
            </a:extLst>
          </p:cNvPr>
          <p:cNvSpPr/>
          <p:nvPr/>
        </p:nvSpPr>
        <p:spPr>
          <a:xfrm>
            <a:off x="10810315" y="6035665"/>
            <a:ext cx="604952" cy="433837"/>
          </a:xfrm>
          <a:custGeom>
            <a:avLst/>
            <a:gdLst/>
            <a:ahLst/>
            <a:cxnLst/>
            <a:rect l="l" t="t" r="r" b="b"/>
            <a:pathLst>
              <a:path w="604952" h="433837">
                <a:moveTo>
                  <a:pt x="0" y="0"/>
                </a:moveTo>
                <a:lnTo>
                  <a:pt x="604952" y="0"/>
                </a:lnTo>
                <a:lnTo>
                  <a:pt x="604952" y="433838"/>
                </a:lnTo>
                <a:lnTo>
                  <a:pt x="0" y="43383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4971BD30-A33F-5003-4B4B-DFB3EB91C230}"/>
              </a:ext>
            </a:extLst>
          </p:cNvPr>
          <p:cNvSpPr/>
          <p:nvPr/>
        </p:nvSpPr>
        <p:spPr>
          <a:xfrm>
            <a:off x="10744152" y="4726310"/>
            <a:ext cx="671116" cy="656142"/>
          </a:xfrm>
          <a:custGeom>
            <a:avLst/>
            <a:gdLst/>
            <a:ahLst/>
            <a:cxnLst/>
            <a:rect l="l" t="t" r="r" b="b"/>
            <a:pathLst>
              <a:path w="617035" h="609322">
                <a:moveTo>
                  <a:pt x="0" y="0"/>
                </a:moveTo>
                <a:lnTo>
                  <a:pt x="617035" y="0"/>
                </a:lnTo>
                <a:lnTo>
                  <a:pt x="617035" y="609322"/>
                </a:lnTo>
                <a:lnTo>
                  <a:pt x="0" y="60932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D5B19015-C87C-B714-BDD4-9FE965099C3E}"/>
              </a:ext>
            </a:extLst>
          </p:cNvPr>
          <p:cNvSpPr/>
          <p:nvPr/>
        </p:nvSpPr>
        <p:spPr>
          <a:xfrm>
            <a:off x="10744151" y="8376232"/>
            <a:ext cx="671116" cy="671116"/>
          </a:xfrm>
          <a:custGeom>
            <a:avLst/>
            <a:gdLst/>
            <a:ahLst/>
            <a:cxnLst/>
            <a:rect l="l" t="t" r="r" b="b"/>
            <a:pathLst>
              <a:path w="573589" h="573589">
                <a:moveTo>
                  <a:pt x="0" y="0"/>
                </a:moveTo>
                <a:lnTo>
                  <a:pt x="573589" y="0"/>
                </a:lnTo>
                <a:lnTo>
                  <a:pt x="573589" y="573589"/>
                </a:lnTo>
                <a:lnTo>
                  <a:pt x="0" y="57358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31EE85F6-C49B-ADA4-33DF-D3BFE2C29A7F}"/>
              </a:ext>
            </a:extLst>
          </p:cNvPr>
          <p:cNvSpPr/>
          <p:nvPr/>
        </p:nvSpPr>
        <p:spPr>
          <a:xfrm>
            <a:off x="10744151" y="7176849"/>
            <a:ext cx="671116" cy="671116"/>
          </a:xfrm>
          <a:custGeom>
            <a:avLst/>
            <a:gdLst/>
            <a:ahLst/>
            <a:cxnLst/>
            <a:rect l="l" t="t" r="r" b="b"/>
            <a:pathLst>
              <a:path w="671116" h="671116">
                <a:moveTo>
                  <a:pt x="0" y="0"/>
                </a:moveTo>
                <a:lnTo>
                  <a:pt x="671116" y="0"/>
                </a:lnTo>
                <a:lnTo>
                  <a:pt x="671116" y="671116"/>
                </a:lnTo>
                <a:lnTo>
                  <a:pt x="0" y="67111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Thank you!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624482" y="8826286"/>
            <a:ext cx="11377126" cy="1780891"/>
          </a:xfrm>
        </p:spPr>
        <p:txBody>
          <a:bodyPr>
            <a:normAutofit lnSpcReduction="10000"/>
          </a:bodyPr>
          <a:lstStyle/>
          <a:p>
            <a:r>
              <a:rPr lang="en-GB" b="1" dirty="0"/>
              <a:t>Your Name</a:t>
            </a:r>
            <a:endParaRPr lang="en-GB" b="1" noProof="0" dirty="0">
              <a:solidFill>
                <a:schemeClr val="bg1"/>
              </a:solidFill>
            </a:endParaRPr>
          </a:p>
          <a:p>
            <a:r>
              <a:rPr lang="en-GB" b="1" dirty="0"/>
              <a:t>Your Organisation</a:t>
            </a:r>
            <a:endParaRPr lang="en-GB" b="1" noProof="0" dirty="0">
              <a:solidFill>
                <a:schemeClr val="bg1"/>
              </a:solidFill>
            </a:endParaRPr>
          </a:p>
          <a:p>
            <a:r>
              <a:rPr lang="en-GB" b="1" dirty="0"/>
              <a:t>Your Email / Contact Details</a:t>
            </a:r>
          </a:p>
        </p:txBody>
      </p:sp>
    </p:spTree>
    <p:extLst>
      <p:ext uri="{BB962C8B-B14F-4D97-AF65-F5344CB8AC3E}">
        <p14:creationId xmlns:p14="http://schemas.microsoft.com/office/powerpoint/2010/main" val="937574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14DBE-F390-1A0A-70D7-7795354C6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Information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798DD-698D-BA17-89A2-C96F2D0860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7816" y="8028928"/>
            <a:ext cx="6024785" cy="3281117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2600" b="1" dirty="0">
                <a:latin typeface="+mn-lt"/>
              </a:rPr>
              <a:t>Topic</a:t>
            </a:r>
            <a:r>
              <a:rPr lang="en-US" sz="2600" dirty="0">
                <a:latin typeface="+mn-lt"/>
              </a:rPr>
              <a:t>: </a:t>
            </a:r>
            <a:endParaRPr lang="el-GR" sz="2600" dirty="0">
              <a:latin typeface="+mn-lt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sz="2600" dirty="0">
                <a:latin typeface="+mn-lt"/>
              </a:rPr>
              <a:t>HORIZON-JU-SNS-2024-STREAM-B-01-04 “</a:t>
            </a:r>
            <a:r>
              <a:rPr lang="en-GB" sz="2600" dirty="0">
                <a:latin typeface="+mn-lt"/>
              </a:rPr>
              <a:t>Reliable Services and Smart Security–Standardisation and Follow-up/</a:t>
            </a:r>
            <a:r>
              <a:rPr lang="en-GB" sz="2600" dirty="0" err="1">
                <a:latin typeface="+mn-lt"/>
              </a:rPr>
              <a:t>PoCs</a:t>
            </a:r>
            <a:r>
              <a:rPr lang="en-GB" sz="2600" dirty="0">
                <a:latin typeface="+mn-lt"/>
              </a:rPr>
              <a:t>”</a:t>
            </a:r>
          </a:p>
          <a:p>
            <a:pPr marL="0" indent="0">
              <a:spcBef>
                <a:spcPts val="0"/>
              </a:spcBef>
              <a:buNone/>
            </a:pPr>
            <a:endParaRPr lang="en-GB" sz="2600" dirty="0">
              <a:latin typeface="+mn-lt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GB" sz="2600" b="1" dirty="0">
                <a:latin typeface="+mn-lt"/>
              </a:rPr>
              <a:t>Type</a:t>
            </a:r>
            <a:r>
              <a:rPr lang="en-GB" sz="2600" dirty="0">
                <a:latin typeface="+mn-lt"/>
              </a:rPr>
              <a:t>:</a:t>
            </a:r>
            <a:endParaRPr lang="el-GR" sz="2600" dirty="0">
              <a:latin typeface="+mn-lt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GB" sz="2600" dirty="0">
                <a:latin typeface="+mn-lt"/>
              </a:rPr>
              <a:t> HORIZON-RIA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2600" dirty="0">
                <a:latin typeface="+mn-lt"/>
              </a:rPr>
              <a:t>HORIZON Research &amp; Innovation Actions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3448ADF-3E40-8C3A-7EAB-99DF1D10FCFB}"/>
              </a:ext>
            </a:extLst>
          </p:cNvPr>
          <p:cNvGrpSpPr/>
          <p:nvPr/>
        </p:nvGrpSpPr>
        <p:grpSpPr>
          <a:xfrm>
            <a:off x="7041078" y="3119872"/>
            <a:ext cx="3657600" cy="3200400"/>
            <a:chOff x="9560241" y="2903533"/>
            <a:chExt cx="2670989" cy="2289567"/>
          </a:xfrm>
          <a:gradFill flip="none" rotWithShape="1">
            <a:gsLst>
              <a:gs pos="0">
                <a:srgbClr val="A89CBB"/>
              </a:gs>
              <a:gs pos="75000">
                <a:srgbClr val="7818BA"/>
              </a:gs>
              <a:gs pos="100000">
                <a:srgbClr val="4C0D6B"/>
              </a:gs>
            </a:gsLst>
            <a:lin ang="5400000" scaled="1"/>
            <a:tileRect/>
          </a:gradFill>
        </p:grpSpPr>
        <p:sp>
          <p:nvSpPr>
            <p:cNvPr id="27" name="Rounded Rectangle 31">
              <a:extLst>
                <a:ext uri="{FF2B5EF4-FFF2-40B4-BE49-F238E27FC236}">
                  <a16:creationId xmlns:a16="http://schemas.microsoft.com/office/drawing/2014/main" id="{654B6010-97EC-E207-41F9-BAD6C0C470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0241" y="2903533"/>
              <a:ext cx="2670989" cy="228956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en-US" sz="2800" dirty="0"/>
            </a:p>
            <a:p>
              <a:pPr algn="ctr"/>
              <a:endParaRPr lang="en-US" sz="2800" dirty="0"/>
            </a:p>
            <a:p>
              <a:pPr algn="ctr"/>
              <a:r>
                <a:rPr lang="en-US" sz="2800" dirty="0"/>
                <a:t>19 </a:t>
              </a:r>
            </a:p>
            <a:p>
              <a:pPr algn="ctr"/>
              <a:r>
                <a:rPr lang="en-US" sz="2800" dirty="0"/>
                <a:t>Partners</a:t>
              </a:r>
            </a:p>
            <a:p>
              <a:pPr algn="ctr">
                <a:spcAft>
                  <a:spcPts val="1800"/>
                </a:spcAft>
              </a:pPr>
              <a:endParaRPr lang="en-US" sz="1500" dirty="0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2EFB7703-CDE8-8A3A-604D-350D14EB726D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0584" y="3260272"/>
              <a:ext cx="868071" cy="850411"/>
            </a:xfrm>
            <a:prstGeom prst="rect">
              <a:avLst/>
            </a:prstGeom>
            <a:grpFill/>
            <a:ln>
              <a:noFill/>
            </a:ln>
          </p:spPr>
        </p:pic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CFA8A5A5-140F-ABC4-430F-698D65532B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04" y="2507208"/>
            <a:ext cx="6387418" cy="4859508"/>
          </a:xfrm>
          <a:prstGeom prst="rect">
            <a:avLst/>
          </a:prstGeom>
        </p:spPr>
      </p:pic>
      <p:sp>
        <p:nvSpPr>
          <p:cNvPr id="39" name="Rounded Rectangle 31">
            <a:extLst>
              <a:ext uri="{FF2B5EF4-FFF2-40B4-BE49-F238E27FC236}">
                <a16:creationId xmlns:a16="http://schemas.microsoft.com/office/drawing/2014/main" id="{401E3566-E38F-43E5-9A36-EAA2E4DD606D}"/>
              </a:ext>
            </a:extLst>
          </p:cNvPr>
          <p:cNvSpPr>
            <a:spLocks noChangeAspect="1"/>
          </p:cNvSpPr>
          <p:nvPr/>
        </p:nvSpPr>
        <p:spPr>
          <a:xfrm>
            <a:off x="11298651" y="3121185"/>
            <a:ext cx="3657600" cy="3200400"/>
          </a:xfrm>
          <a:prstGeom prst="roundRect">
            <a:avLst/>
          </a:prstGeom>
          <a:gradFill flip="none" rotWithShape="1">
            <a:gsLst>
              <a:gs pos="0">
                <a:srgbClr val="A89CBB"/>
              </a:gs>
              <a:gs pos="75000">
                <a:srgbClr val="7818BA"/>
              </a:gs>
              <a:gs pos="100000">
                <a:srgbClr val="4C0D6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n-US" sz="2800" dirty="0"/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10</a:t>
            </a:r>
          </a:p>
          <a:p>
            <a:pPr algn="ctr"/>
            <a:r>
              <a:rPr lang="en-US" sz="2800" dirty="0"/>
              <a:t>Countries</a:t>
            </a:r>
          </a:p>
          <a:p>
            <a:pPr algn="ctr">
              <a:spcAft>
                <a:spcPts val="1800"/>
              </a:spcAft>
            </a:pPr>
            <a:endParaRPr lang="en-US" sz="1500" dirty="0"/>
          </a:p>
        </p:txBody>
      </p:sp>
      <p:sp>
        <p:nvSpPr>
          <p:cNvPr id="42" name="Rounded Rectangle 31">
            <a:extLst>
              <a:ext uri="{FF2B5EF4-FFF2-40B4-BE49-F238E27FC236}">
                <a16:creationId xmlns:a16="http://schemas.microsoft.com/office/drawing/2014/main" id="{EB25F35F-31DA-4427-B635-5B6494CC073F}"/>
              </a:ext>
            </a:extLst>
          </p:cNvPr>
          <p:cNvSpPr>
            <a:spLocks noChangeAspect="1"/>
          </p:cNvSpPr>
          <p:nvPr/>
        </p:nvSpPr>
        <p:spPr>
          <a:xfrm>
            <a:off x="15395573" y="3121552"/>
            <a:ext cx="3657600" cy="3200400"/>
          </a:xfrm>
          <a:prstGeom prst="roundRect">
            <a:avLst/>
          </a:prstGeom>
          <a:gradFill flip="none" rotWithShape="1">
            <a:gsLst>
              <a:gs pos="0">
                <a:srgbClr val="A89CBB"/>
              </a:gs>
              <a:gs pos="75000">
                <a:srgbClr val="7818BA"/>
              </a:gs>
              <a:gs pos="100000">
                <a:srgbClr val="4C0D6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n-US" sz="2800" dirty="0"/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36</a:t>
            </a:r>
          </a:p>
          <a:p>
            <a:pPr algn="ctr"/>
            <a:r>
              <a:rPr lang="en-US" sz="2800" dirty="0"/>
              <a:t>Months</a:t>
            </a:r>
          </a:p>
          <a:p>
            <a:pPr algn="ctr">
              <a:spcAft>
                <a:spcPts val="1800"/>
              </a:spcAft>
            </a:pPr>
            <a:endParaRPr lang="en-US" sz="1500" dirty="0"/>
          </a:p>
        </p:txBody>
      </p:sp>
      <p:sp>
        <p:nvSpPr>
          <p:cNvPr id="45" name="Rounded Rectangle 31">
            <a:extLst>
              <a:ext uri="{FF2B5EF4-FFF2-40B4-BE49-F238E27FC236}">
                <a16:creationId xmlns:a16="http://schemas.microsoft.com/office/drawing/2014/main" id="{A8602C96-143B-46F9-8723-50EE8DA55978}"/>
              </a:ext>
            </a:extLst>
          </p:cNvPr>
          <p:cNvSpPr>
            <a:spLocks noChangeAspect="1"/>
          </p:cNvSpPr>
          <p:nvPr/>
        </p:nvSpPr>
        <p:spPr>
          <a:xfrm>
            <a:off x="19688308" y="3124925"/>
            <a:ext cx="3657600" cy="3200400"/>
          </a:xfrm>
          <a:prstGeom prst="roundRect">
            <a:avLst/>
          </a:prstGeom>
          <a:gradFill flip="none" rotWithShape="1">
            <a:gsLst>
              <a:gs pos="0">
                <a:srgbClr val="A89CBB"/>
              </a:gs>
              <a:gs pos="75000">
                <a:srgbClr val="7818BA"/>
              </a:gs>
              <a:gs pos="100000">
                <a:srgbClr val="4C0D6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n-US" sz="2800" dirty="0"/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7,998,595</a:t>
            </a:r>
          </a:p>
          <a:p>
            <a:pPr algn="ctr"/>
            <a:r>
              <a:rPr lang="en-US" sz="2800" dirty="0"/>
              <a:t>EU Contribution</a:t>
            </a:r>
          </a:p>
          <a:p>
            <a:pPr algn="ctr">
              <a:spcAft>
                <a:spcPts val="1800"/>
              </a:spcAft>
            </a:pPr>
            <a:endParaRPr lang="en-US" sz="1500" dirty="0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AF7CA00D-35CC-4961-ABAA-D66D7CD25F71}"/>
              </a:ext>
            </a:extLst>
          </p:cNvPr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4094" y="3620979"/>
            <a:ext cx="1188720" cy="118872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528D4CD-2387-46C2-B03C-F01F7FD499D8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775" y="3641651"/>
            <a:ext cx="1188720" cy="118872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25AC286-C375-4805-B624-88090C652334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3169" y="3620979"/>
            <a:ext cx="1188720" cy="1188720"/>
          </a:xfrm>
          <a:prstGeom prst="rect">
            <a:avLst/>
          </a:prstGeom>
        </p:spPr>
      </p:pic>
      <p:graphicFrame>
        <p:nvGraphicFramePr>
          <p:cNvPr id="25" name="Table 25">
            <a:extLst>
              <a:ext uri="{FF2B5EF4-FFF2-40B4-BE49-F238E27FC236}">
                <a16:creationId xmlns:a16="http://schemas.microsoft.com/office/drawing/2014/main" id="{667823A1-A54F-4E30-9255-777F00D580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744799"/>
              </p:ext>
            </p:extLst>
          </p:nvPr>
        </p:nvGraphicFramePr>
        <p:xfrm>
          <a:off x="6665282" y="6565391"/>
          <a:ext cx="16680624" cy="56144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80104">
                  <a:extLst>
                    <a:ext uri="{9D8B030D-6E8A-4147-A177-3AD203B41FA5}">
                      <a16:colId xmlns:a16="http://schemas.microsoft.com/office/drawing/2014/main" val="2923505131"/>
                    </a:ext>
                  </a:extLst>
                </a:gridCol>
                <a:gridCol w="2780104">
                  <a:extLst>
                    <a:ext uri="{9D8B030D-6E8A-4147-A177-3AD203B41FA5}">
                      <a16:colId xmlns:a16="http://schemas.microsoft.com/office/drawing/2014/main" val="1978042190"/>
                    </a:ext>
                  </a:extLst>
                </a:gridCol>
                <a:gridCol w="2780104">
                  <a:extLst>
                    <a:ext uri="{9D8B030D-6E8A-4147-A177-3AD203B41FA5}">
                      <a16:colId xmlns:a16="http://schemas.microsoft.com/office/drawing/2014/main" val="2637607585"/>
                    </a:ext>
                  </a:extLst>
                </a:gridCol>
                <a:gridCol w="2780104">
                  <a:extLst>
                    <a:ext uri="{9D8B030D-6E8A-4147-A177-3AD203B41FA5}">
                      <a16:colId xmlns:a16="http://schemas.microsoft.com/office/drawing/2014/main" val="2932030464"/>
                    </a:ext>
                  </a:extLst>
                </a:gridCol>
                <a:gridCol w="2780104">
                  <a:extLst>
                    <a:ext uri="{9D8B030D-6E8A-4147-A177-3AD203B41FA5}">
                      <a16:colId xmlns:a16="http://schemas.microsoft.com/office/drawing/2014/main" val="1861887736"/>
                    </a:ext>
                  </a:extLst>
                </a:gridCol>
                <a:gridCol w="2780104">
                  <a:extLst>
                    <a:ext uri="{9D8B030D-6E8A-4147-A177-3AD203B41FA5}">
                      <a16:colId xmlns:a16="http://schemas.microsoft.com/office/drawing/2014/main" val="4023421099"/>
                    </a:ext>
                  </a:extLst>
                </a:gridCol>
              </a:tblGrid>
              <a:tr h="14036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60210842"/>
                  </a:ext>
                </a:extLst>
              </a:tr>
              <a:tr h="14036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0467864"/>
                  </a:ext>
                </a:extLst>
              </a:tr>
              <a:tr h="14036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52416292"/>
                  </a:ext>
                </a:extLst>
              </a:tr>
              <a:tr h="14036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7743656"/>
                  </a:ext>
                </a:extLst>
              </a:tr>
            </a:tbl>
          </a:graphicData>
        </a:graphic>
      </p:graphicFrame>
      <p:pic>
        <p:nvPicPr>
          <p:cNvPr id="56" name="Picture 55" descr="A yellow and blue text on a black background&#10;&#10;Description automatically generated">
            <a:extLst>
              <a:ext uri="{FF2B5EF4-FFF2-40B4-BE49-F238E27FC236}">
                <a16:creationId xmlns:a16="http://schemas.microsoft.com/office/drawing/2014/main" id="{7CD0C971-55EC-4837-9432-534356CD71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4371" y="6831029"/>
            <a:ext cx="2562445" cy="842544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D04906A-0289-45F5-953D-79DB9B5B062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7" t="5862" r="33827" b="29122"/>
          <a:stretch/>
        </p:blipFill>
        <p:spPr>
          <a:xfrm>
            <a:off x="10304951" y="7983381"/>
            <a:ext cx="1171749" cy="1247724"/>
          </a:xfrm>
          <a:prstGeom prst="rect">
            <a:avLst/>
          </a:prstGeom>
        </p:spPr>
      </p:pic>
      <p:pic>
        <p:nvPicPr>
          <p:cNvPr id="58" name="Picture 2" descr="European Dynamics">
            <a:extLst>
              <a:ext uri="{FF2B5EF4-FFF2-40B4-BE49-F238E27FC236}">
                <a16:creationId xmlns:a16="http://schemas.microsoft.com/office/drawing/2014/main" id="{9E297A30-97D5-4EAB-8490-5F2D2A2A43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19" b="11857"/>
          <a:stretch/>
        </p:blipFill>
        <p:spPr bwMode="auto">
          <a:xfrm>
            <a:off x="6665282" y="8229600"/>
            <a:ext cx="2725199" cy="75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Content Placeholder 15">
            <a:extLst>
              <a:ext uri="{FF2B5EF4-FFF2-40B4-BE49-F238E27FC236}">
                <a16:creationId xmlns:a16="http://schemas.microsoft.com/office/drawing/2014/main" id="{C060E977-E53D-4691-90A3-B95DDD16943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4575" y="8075487"/>
            <a:ext cx="1161533" cy="1279766"/>
          </a:xfrm>
          <a:prstGeom prst="rect">
            <a:avLst/>
          </a:prstGeom>
        </p:spPr>
      </p:pic>
      <p:pic>
        <p:nvPicPr>
          <p:cNvPr id="60" name="Picture 59" descr="A black and white logo&#10;&#10;Description automatically generated">
            <a:extLst>
              <a:ext uri="{FF2B5EF4-FFF2-40B4-BE49-F238E27FC236}">
                <a16:creationId xmlns:a16="http://schemas.microsoft.com/office/drawing/2014/main" id="{49430F73-A832-42F5-80FE-2A9200BD7E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4276" y="8308419"/>
            <a:ext cx="2185080" cy="791773"/>
          </a:xfrm>
          <a:prstGeom prst="rect">
            <a:avLst/>
          </a:prstGeom>
        </p:spPr>
      </p:pic>
      <p:pic>
        <p:nvPicPr>
          <p:cNvPr id="61" name="Picture 60" descr="A black letter with a white background&#10;&#10;Description automatically generated">
            <a:extLst>
              <a:ext uri="{FF2B5EF4-FFF2-40B4-BE49-F238E27FC236}">
                <a16:creationId xmlns:a16="http://schemas.microsoft.com/office/drawing/2014/main" id="{D0656529-E8A1-4951-BC34-78F40355878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0295" y="8475571"/>
            <a:ext cx="2591417" cy="429365"/>
          </a:xfrm>
          <a:prstGeom prst="rect">
            <a:avLst/>
          </a:prstGeom>
        </p:spPr>
      </p:pic>
      <p:pic>
        <p:nvPicPr>
          <p:cNvPr id="62" name="Picture 61" descr="A logo with yellow and blue letters&#10;&#10;Description automatically generated">
            <a:extLst>
              <a:ext uri="{FF2B5EF4-FFF2-40B4-BE49-F238E27FC236}">
                <a16:creationId xmlns:a16="http://schemas.microsoft.com/office/drawing/2014/main" id="{586AD2F4-5966-4326-8D48-A9C5C7D6F26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110" y="9565841"/>
            <a:ext cx="2529162" cy="1030287"/>
          </a:xfrm>
          <a:prstGeom prst="rect">
            <a:avLst/>
          </a:prstGeom>
        </p:spPr>
      </p:pic>
      <p:pic>
        <p:nvPicPr>
          <p:cNvPr id="63" name="Picture 62" descr="A logo with people in the middle&#10;&#10;Description automatically generated">
            <a:extLst>
              <a:ext uri="{FF2B5EF4-FFF2-40B4-BE49-F238E27FC236}">
                <a16:creationId xmlns:a16="http://schemas.microsoft.com/office/drawing/2014/main" id="{B208209F-A39A-45A3-8D78-EA2F576EF8CC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3918" y="9430317"/>
            <a:ext cx="1453817" cy="1131735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82A7CB34-2697-4B25-9262-B556B78D1A1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0038" y="9463109"/>
            <a:ext cx="1631469" cy="1202894"/>
          </a:xfrm>
          <a:prstGeom prst="rect">
            <a:avLst/>
          </a:prstGeom>
        </p:spPr>
      </p:pic>
      <p:pic>
        <p:nvPicPr>
          <p:cNvPr id="65" name="Picture 64" descr="A logo with a person on a horse&#10;&#10;Description automatically generated">
            <a:extLst>
              <a:ext uri="{FF2B5EF4-FFF2-40B4-BE49-F238E27FC236}">
                <a16:creationId xmlns:a16="http://schemas.microsoft.com/office/drawing/2014/main" id="{99C933F6-2125-4A03-8219-A0967AACBE3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7320" y="9487764"/>
            <a:ext cx="1153237" cy="1279766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249D6BB9-85D1-40E7-9856-68046AB6A04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8627069" y="8076319"/>
            <a:ext cx="1153237" cy="1075747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E44261D9-C037-4AA8-BC0C-34730C6A1C1F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4" t="22314" r="15270" b="28696"/>
          <a:stretch/>
        </p:blipFill>
        <p:spPr>
          <a:xfrm>
            <a:off x="15291560" y="10958483"/>
            <a:ext cx="1676369" cy="1033497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1203242A-EE2F-4A08-8848-708FDECDB3F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433527" y="10908701"/>
            <a:ext cx="1021474" cy="1133546"/>
          </a:xfrm>
          <a:prstGeom prst="rect">
            <a:avLst/>
          </a:prstGeom>
        </p:spPr>
      </p:pic>
      <p:pic>
        <p:nvPicPr>
          <p:cNvPr id="70" name="Picture 69" descr="A black and orange square with white letters&#10;&#10;Description automatically generated">
            <a:extLst>
              <a:ext uri="{FF2B5EF4-FFF2-40B4-BE49-F238E27FC236}">
                <a16:creationId xmlns:a16="http://schemas.microsoft.com/office/drawing/2014/main" id="{457D3F78-67D4-41DF-8B02-B59D5A84ADE8}"/>
              </a:ext>
            </a:extLst>
          </p:cNvPr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397" y="10947646"/>
            <a:ext cx="1520110" cy="1092232"/>
          </a:xfrm>
          <a:prstGeom prst="rect">
            <a:avLst/>
          </a:prstGeom>
        </p:spPr>
      </p:pic>
      <p:pic>
        <p:nvPicPr>
          <p:cNvPr id="71" name="Picture 70" descr="A blue text on a white background&#10;&#10;Description automatically generated">
            <a:extLst>
              <a:ext uri="{FF2B5EF4-FFF2-40B4-BE49-F238E27FC236}">
                <a16:creationId xmlns:a16="http://schemas.microsoft.com/office/drawing/2014/main" id="{B1B4599D-0827-43F3-8AB2-A1BF1C29BCC9}"/>
              </a:ext>
            </a:extLst>
          </p:cNvPr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0224" y="11026366"/>
            <a:ext cx="2569842" cy="684929"/>
          </a:xfrm>
          <a:prstGeom prst="rect">
            <a:avLst/>
          </a:prstGeom>
        </p:spPr>
      </p:pic>
      <p:pic>
        <p:nvPicPr>
          <p:cNvPr id="72" name="Picture 71" descr="A logo of a company&#10;&#10;Description automatically generated">
            <a:extLst>
              <a:ext uri="{FF2B5EF4-FFF2-40B4-BE49-F238E27FC236}">
                <a16:creationId xmlns:a16="http://schemas.microsoft.com/office/drawing/2014/main" id="{8D3361E6-F24A-41E3-885F-887F75B0AE55}"/>
              </a:ext>
            </a:extLst>
          </p:cNvPr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2317" y="10981567"/>
            <a:ext cx="815468" cy="977917"/>
          </a:xfrm>
          <a:prstGeom prst="rect">
            <a:avLst/>
          </a:prstGeom>
        </p:spPr>
      </p:pic>
      <p:pic>
        <p:nvPicPr>
          <p:cNvPr id="73" name="Picture 72" descr="A logo with blue circles&#10;&#10;Description automatically generated">
            <a:extLst>
              <a:ext uri="{FF2B5EF4-FFF2-40B4-BE49-F238E27FC236}">
                <a16:creationId xmlns:a16="http://schemas.microsoft.com/office/drawing/2014/main" id="{1F3E76A8-64B5-4495-86F2-2CFF97222E8B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685" y="10947646"/>
            <a:ext cx="2185080" cy="961344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93D3020A-1D9B-46BF-A5FF-4185F3CAC47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5269087" y="9850301"/>
            <a:ext cx="2124383" cy="554692"/>
          </a:xfrm>
          <a:prstGeom prst="rect">
            <a:avLst/>
          </a:prstGeom>
        </p:spPr>
      </p:pic>
      <p:pic>
        <p:nvPicPr>
          <p:cNvPr id="33" name="Picture 32" descr="A blue text on a white background&#10;&#10;Description automatically generated">
            <a:extLst>
              <a:ext uri="{FF2B5EF4-FFF2-40B4-BE49-F238E27FC236}">
                <a16:creationId xmlns:a16="http://schemas.microsoft.com/office/drawing/2014/main" id="{57583C5C-FA29-42F9-9D62-BF2CE6B6FC5C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887" y="9737179"/>
            <a:ext cx="2426821" cy="55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89763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716E6AB-BFF5-6B92-B524-85944C9F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XTRUST-6G Motivation and Needs </a:t>
            </a:r>
            <a:endParaRPr lang="en-GB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2BC6BD63-B602-489B-9F04-50888E24DD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2488" y="7336488"/>
            <a:ext cx="5953956" cy="3610479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D4B16D18-A33A-41F6-AA1C-8882E7D5AA9C}"/>
              </a:ext>
            </a:extLst>
          </p:cNvPr>
          <p:cNvGrpSpPr/>
          <p:nvPr/>
        </p:nvGrpSpPr>
        <p:grpSpPr>
          <a:xfrm>
            <a:off x="4384716" y="2221441"/>
            <a:ext cx="12618720" cy="9775653"/>
            <a:chOff x="5906000" y="1942988"/>
            <a:chExt cx="11829787" cy="985550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D7EFE00-72EA-41B5-BD0C-AAD63D9B45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15" b="7554"/>
            <a:stretch/>
          </p:blipFill>
          <p:spPr>
            <a:xfrm>
              <a:off x="5906000" y="1942988"/>
              <a:ext cx="11829787" cy="9855506"/>
            </a:xfrm>
            <a:prstGeom prst="rect">
              <a:avLst/>
            </a:prstGeom>
            <a:gradFill>
              <a:gsLst>
                <a:gs pos="0">
                  <a:srgbClr val="A89CBB"/>
                </a:gs>
                <a:gs pos="22000">
                  <a:srgbClr val="7818BA"/>
                </a:gs>
                <a:gs pos="100000">
                  <a:srgbClr val="4C0D6B"/>
                </a:gs>
              </a:gsLst>
              <a:lin ang="0" scaled="1"/>
            </a:gradFill>
            <a:effectLst/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8E14D95-493F-4DE8-977D-ED6B7E5F6E6C}"/>
                </a:ext>
              </a:extLst>
            </p:cNvPr>
            <p:cNvSpPr txBox="1"/>
            <p:nvPr/>
          </p:nvSpPr>
          <p:spPr>
            <a:xfrm>
              <a:off x="10705808" y="5726650"/>
              <a:ext cx="2159064" cy="15928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algn="ctr" defTabSz="825500" hangingPunct="0"/>
              <a:r>
                <a:rPr lang="en-US" sz="2400" b="1" kern="0" dirty="0">
                  <a:solidFill>
                    <a:schemeClr val="bg1"/>
                  </a:solidFill>
                  <a:sym typeface="Gill Sans"/>
                </a:rPr>
                <a:t>Lack of fully automated </a:t>
              </a:r>
            </a:p>
            <a:p>
              <a:pPr algn="ctr" defTabSz="825500" hangingPunct="0"/>
              <a:r>
                <a:rPr lang="en-US" sz="2400" b="1" kern="0" dirty="0">
                  <a:solidFill>
                    <a:schemeClr val="bg1"/>
                  </a:solidFill>
                  <a:sym typeface="Gill Sans"/>
                </a:rPr>
                <a:t>security </a:t>
              </a:r>
            </a:p>
            <a:p>
              <a:pPr algn="ctr" defTabSz="825500" hangingPunct="0"/>
              <a:r>
                <a:rPr lang="en-US" sz="2400" b="1" kern="0" dirty="0">
                  <a:solidFill>
                    <a:schemeClr val="bg1"/>
                  </a:solidFill>
                  <a:sym typeface="Gill Sans"/>
                </a:rPr>
                <a:t>tools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D9BC480-298A-47DA-9EE5-A13785904669}"/>
                </a:ext>
              </a:extLst>
            </p:cNvPr>
            <p:cNvSpPr txBox="1"/>
            <p:nvPr/>
          </p:nvSpPr>
          <p:spPr>
            <a:xfrm>
              <a:off x="14893545" y="2098204"/>
              <a:ext cx="1845116" cy="20039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algn="ctr" defTabSz="1371600">
                <a:lnSpc>
                  <a:spcPts val="2250"/>
                </a:lnSpc>
                <a:spcAft>
                  <a:spcPts val="900"/>
                </a:spcAft>
                <a:defRPr/>
              </a:pPr>
              <a:r>
                <a:rPr lang="en-GB" sz="2400" b="1" kern="0" noProof="1">
                  <a:solidFill>
                    <a:srgbClr val="251162"/>
                  </a:solidFill>
                </a:rPr>
                <a:t>New security threats and challenges will be introduced from the use of AI/ML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B41EA748-B60F-4E7A-8A81-DACB03A52A51}"/>
                </a:ext>
              </a:extLst>
            </p:cNvPr>
            <p:cNvSpPr txBox="1"/>
            <p:nvPr/>
          </p:nvSpPr>
          <p:spPr>
            <a:xfrm>
              <a:off x="14314185" y="6183140"/>
              <a:ext cx="2424476" cy="12900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ctr" defTabSz="1371600">
                <a:lnSpc>
                  <a:spcPts val="2250"/>
                </a:lnSpc>
                <a:spcAft>
                  <a:spcPts val="900"/>
                </a:spcAft>
                <a:defRPr/>
              </a:pPr>
              <a:r>
                <a:rPr lang="en-US" sz="2400" b="1" kern="0" dirty="0">
                  <a:solidFill>
                    <a:schemeClr val="bg1"/>
                  </a:solidFill>
                </a:rPr>
                <a:t>O-RAN technical specifications not featuring security aspects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6BE6BBF-B880-4ED5-960F-D1F6AF29F535}"/>
                </a:ext>
              </a:extLst>
            </p:cNvPr>
            <p:cNvSpPr txBox="1"/>
            <p:nvPr/>
          </p:nvSpPr>
          <p:spPr>
            <a:xfrm>
              <a:off x="10509300" y="2141620"/>
              <a:ext cx="2623187" cy="15874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ctr" defTabSz="1371600">
                <a:lnSpc>
                  <a:spcPts val="2250"/>
                </a:lnSpc>
                <a:spcAft>
                  <a:spcPts val="900"/>
                </a:spcAft>
                <a:defRPr/>
              </a:pPr>
              <a:r>
                <a:rPr lang="en-US" sz="2400" b="1" kern="0" dirty="0">
                  <a:solidFill>
                    <a:srgbClr val="251162"/>
                  </a:solidFill>
                </a:rPr>
                <a:t>Expected expanded threat surface and vulnerabilities in O-RAN functions and interfaces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84042635-DB06-4EB0-8D86-ACB39E66BA01}"/>
                </a:ext>
              </a:extLst>
            </p:cNvPr>
            <p:cNvSpPr txBox="1"/>
            <p:nvPr/>
          </p:nvSpPr>
          <p:spPr>
            <a:xfrm>
              <a:off x="6737618" y="9584481"/>
              <a:ext cx="2455425" cy="19548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251162"/>
                  </a:solidFill>
                </a:rPr>
                <a:t>Increased number of complex </a:t>
              </a:r>
            </a:p>
            <a:p>
              <a:pPr algn="ctr"/>
              <a:r>
                <a:rPr lang="en-US" sz="2400" b="1" dirty="0">
                  <a:solidFill>
                    <a:srgbClr val="251162"/>
                  </a:solidFill>
                </a:rPr>
                <a:t>and</a:t>
              </a:r>
            </a:p>
            <a:p>
              <a:pPr algn="ctr"/>
              <a:r>
                <a:rPr lang="en-US" sz="2400" b="1" dirty="0">
                  <a:solidFill>
                    <a:srgbClr val="251162"/>
                  </a:solidFill>
                </a:rPr>
                <a:t>sophisticated attacks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F7E4E4EC-403D-4AD0-9165-B14DAFD9BD5C}"/>
                </a:ext>
              </a:extLst>
            </p:cNvPr>
            <p:cNvSpPr txBox="1"/>
            <p:nvPr/>
          </p:nvSpPr>
          <p:spPr>
            <a:xfrm>
              <a:off x="6631667" y="6384818"/>
              <a:ext cx="2667328" cy="992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ctr" defTabSz="1371600">
                <a:lnSpc>
                  <a:spcPts val="2250"/>
                </a:lnSpc>
                <a:spcAft>
                  <a:spcPts val="900"/>
                </a:spcAft>
                <a:defRPr/>
              </a:pPr>
              <a:r>
                <a:rPr lang="en-US" sz="2400" b="1" kern="0" dirty="0">
                  <a:solidFill>
                    <a:schemeClr val="bg1"/>
                  </a:solidFill>
                </a:rPr>
                <a:t>Major threat from software supply chain attacks</a:t>
              </a:r>
              <a:endParaRPr lang="el-GR" sz="24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06365D30-5263-4B15-BD34-61741CA0EF79}"/>
                </a:ext>
              </a:extLst>
            </p:cNvPr>
            <p:cNvSpPr txBox="1"/>
            <p:nvPr/>
          </p:nvSpPr>
          <p:spPr>
            <a:xfrm>
              <a:off x="10438197" y="9762374"/>
              <a:ext cx="2694290" cy="19548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ctr"/>
              <a:r>
                <a:rPr lang="en-US" sz="2400" b="1" kern="0" dirty="0">
                  <a:solidFill>
                    <a:srgbClr val="251162"/>
                  </a:solidFill>
                </a:rPr>
                <a:t>Increased reuse</a:t>
              </a:r>
            </a:p>
            <a:p>
              <a:pPr algn="ctr"/>
              <a:r>
                <a:rPr lang="en-US" sz="2400" b="1" kern="0" dirty="0">
                  <a:solidFill>
                    <a:srgbClr val="251162"/>
                  </a:solidFill>
                </a:rPr>
                <a:t> of Open-source </a:t>
              </a:r>
            </a:p>
            <a:p>
              <a:pPr algn="ctr"/>
              <a:r>
                <a:rPr lang="en-US" sz="2400" b="1" kern="0" dirty="0">
                  <a:solidFill>
                    <a:srgbClr val="251162"/>
                  </a:solidFill>
                </a:rPr>
                <a:t>solutions without scanned for security risks</a:t>
              </a:r>
              <a:endParaRPr lang="el-GR" sz="2400" b="1" kern="0" dirty="0">
                <a:solidFill>
                  <a:srgbClr val="251162"/>
                </a:solidFill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D19320D-6CDC-4343-B9D4-EAD525CE7156}"/>
                </a:ext>
              </a:extLst>
            </p:cNvPr>
            <p:cNvSpPr txBox="1"/>
            <p:nvPr/>
          </p:nvSpPr>
          <p:spPr>
            <a:xfrm>
              <a:off x="14860417" y="9800514"/>
              <a:ext cx="1764787" cy="15908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ctr" defTabSz="1371600">
                <a:lnSpc>
                  <a:spcPts val="2250"/>
                </a:lnSpc>
                <a:spcAft>
                  <a:spcPts val="900"/>
                </a:spcAft>
                <a:defRPr/>
              </a:pPr>
              <a:r>
                <a:rPr lang="en-US" sz="2400" b="1" kern="0" dirty="0">
                  <a:solidFill>
                    <a:schemeClr val="bg1"/>
                  </a:solidFill>
                </a:rPr>
                <a:t>Hard to define the security perimeter in 6G systems</a:t>
              </a:r>
              <a:endParaRPr lang="el-GR" sz="2400" b="1" kern="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9B1F2305-A2A8-4809-BB8F-B8A245CB56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4096" y="9746637"/>
            <a:ext cx="1684642" cy="1684642"/>
          </a:xfrm>
          <a:prstGeom prst="rect">
            <a:avLst/>
          </a:prstGeom>
          <a:noFill/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33939500-F518-4007-B8FE-E4806837F0CD}"/>
              </a:ext>
            </a:extLst>
          </p:cNvPr>
          <p:cNvSpPr/>
          <p:nvPr/>
        </p:nvSpPr>
        <p:spPr>
          <a:xfrm>
            <a:off x="9443222" y="4119201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dirty="0">
                <a:ln/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99C75CA2-EE89-464C-B1E5-2FDB130A70F3}"/>
              </a:ext>
            </a:extLst>
          </p:cNvPr>
          <p:cNvSpPr/>
          <p:nvPr/>
        </p:nvSpPr>
        <p:spPr>
          <a:xfrm>
            <a:off x="5436920" y="4039958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dirty="0">
                <a:ln/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B4A0A1B6-42AA-48D5-84AA-E03AE6566E94}"/>
              </a:ext>
            </a:extLst>
          </p:cNvPr>
          <p:cNvSpPr/>
          <p:nvPr/>
        </p:nvSpPr>
        <p:spPr>
          <a:xfrm>
            <a:off x="13230025" y="4119201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dirty="0">
                <a:ln/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1F130172-C905-44A4-B953-B7173188AFCF}"/>
              </a:ext>
            </a:extLst>
          </p:cNvPr>
          <p:cNvSpPr/>
          <p:nvPr/>
        </p:nvSpPr>
        <p:spPr>
          <a:xfrm>
            <a:off x="5402455" y="761824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dirty="0">
                <a:ln/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E49FD406-6E63-4427-858C-F6340E505E6C}"/>
              </a:ext>
            </a:extLst>
          </p:cNvPr>
          <p:cNvSpPr/>
          <p:nvPr/>
        </p:nvSpPr>
        <p:spPr>
          <a:xfrm>
            <a:off x="9482727" y="7606634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dirty="0">
                <a:ln/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9F0ED9C5-D6A3-4D96-8EE9-7CB363E4A67B}"/>
              </a:ext>
            </a:extLst>
          </p:cNvPr>
          <p:cNvSpPr/>
          <p:nvPr/>
        </p:nvSpPr>
        <p:spPr>
          <a:xfrm>
            <a:off x="5402455" y="11327925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dirty="0">
                <a:ln/>
                <a:solidFill>
                  <a:srgbClr val="002060"/>
                </a:solidFill>
              </a:rPr>
              <a:t>7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04B68CDE-35AF-4619-A084-B4B0A7280C63}"/>
              </a:ext>
            </a:extLst>
          </p:cNvPr>
          <p:cNvSpPr/>
          <p:nvPr/>
        </p:nvSpPr>
        <p:spPr>
          <a:xfrm>
            <a:off x="9443222" y="11364425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dirty="0">
                <a:ln/>
                <a:solidFill>
                  <a:srgbClr val="002060"/>
                </a:solidFill>
              </a:rPr>
              <a:t>8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17938EA0-D0A3-4B90-A6F1-42923F56B4A4}"/>
              </a:ext>
            </a:extLst>
          </p:cNvPr>
          <p:cNvSpPr/>
          <p:nvPr/>
        </p:nvSpPr>
        <p:spPr>
          <a:xfrm>
            <a:off x="13439377" y="1127013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dirty="0">
                <a:ln/>
                <a:solidFill>
                  <a:srgbClr val="002060"/>
                </a:solidFill>
              </a:rPr>
              <a:t>9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D2958C9B-6DF7-4EAA-BCF7-FF91CB93FB25}"/>
              </a:ext>
            </a:extLst>
          </p:cNvPr>
          <p:cNvSpPr/>
          <p:nvPr/>
        </p:nvSpPr>
        <p:spPr>
          <a:xfrm>
            <a:off x="13353647" y="7741698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dirty="0">
                <a:ln/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4A956544-99F9-4FD4-A93E-80E7B69C6842}"/>
              </a:ext>
            </a:extLst>
          </p:cNvPr>
          <p:cNvSpPr txBox="1"/>
          <p:nvPr/>
        </p:nvSpPr>
        <p:spPr>
          <a:xfrm>
            <a:off x="5402455" y="2317095"/>
            <a:ext cx="2201033" cy="22799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 defTabSz="1371600">
              <a:lnSpc>
                <a:spcPts val="2250"/>
              </a:lnSpc>
              <a:spcAft>
                <a:spcPts val="90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+mn-lt"/>
              </a:rPr>
              <a:t>Difficult to </a:t>
            </a:r>
            <a:r>
              <a:rPr lang="en-US" sz="2400" b="1" dirty="0" err="1">
                <a:solidFill>
                  <a:schemeClr val="bg1"/>
                </a:solidFill>
                <a:latin typeface="+mn-lt"/>
              </a:rPr>
              <a:t>analyse</a:t>
            </a:r>
            <a:r>
              <a:rPr lang="en-US" sz="2400" b="1" dirty="0">
                <a:solidFill>
                  <a:schemeClr val="bg1"/>
                </a:solidFill>
                <a:latin typeface="+mn-lt"/>
              </a:rPr>
              <a:t>, secure, and maintain complex 5G+/6G ecosystems</a:t>
            </a:r>
            <a:endParaRPr lang="en-GB" sz="2400" b="1" dirty="0">
              <a:solidFill>
                <a:schemeClr val="bg1"/>
              </a:solidFill>
              <a:latin typeface="+mn-lt"/>
            </a:endParaRPr>
          </a:p>
          <a:p>
            <a:pPr algn="ctr" defTabSz="1371600">
              <a:lnSpc>
                <a:spcPts val="2250"/>
              </a:lnSpc>
              <a:spcAft>
                <a:spcPts val="900"/>
              </a:spcAft>
              <a:defRPr/>
            </a:pPr>
            <a:endParaRPr lang="en-US" sz="2400" b="1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70209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99985-8A85-C437-7DE3-B2309DBFE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XTRUST-6G’s Aim</a:t>
            </a:r>
            <a:endParaRPr lang="en-GB" dirty="0"/>
          </a:p>
        </p:txBody>
      </p:sp>
      <p:pic>
        <p:nvPicPr>
          <p:cNvPr id="28" name="27 - Εικόνα" descr="xtrus-6g aims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91" y="3711051"/>
            <a:ext cx="6293897" cy="6293897"/>
          </a:xfrm>
          <a:prstGeom prst="rect">
            <a:avLst/>
          </a:prstGeom>
          <a:effectLst>
            <a:outerShdw blurRad="1130300" dist="558800" dir="10800000" algn="r" rotWithShape="0">
              <a:prstClr val="black">
                <a:alpha val="39000"/>
              </a:prstClr>
            </a:outerShdw>
          </a:effectLst>
          <a:scene3d>
            <a:camera prst="perspectiveRight"/>
            <a:lightRig rig="threePt" dir="t"/>
          </a:scene3d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13DD770-D40A-4627-B7D4-BF61401FB8A7}"/>
              </a:ext>
            </a:extLst>
          </p:cNvPr>
          <p:cNvGrpSpPr/>
          <p:nvPr/>
        </p:nvGrpSpPr>
        <p:grpSpPr>
          <a:xfrm>
            <a:off x="10169742" y="3467256"/>
            <a:ext cx="11184226" cy="1223849"/>
            <a:chOff x="2840386" y="2684"/>
            <a:chExt cx="11060692" cy="1447395"/>
          </a:xfrm>
          <a:gradFill>
            <a:gsLst>
              <a:gs pos="0">
                <a:srgbClr val="A89CBB"/>
              </a:gs>
              <a:gs pos="75000">
                <a:srgbClr val="7818BA"/>
              </a:gs>
              <a:gs pos="100000">
                <a:srgbClr val="4C0D6B"/>
              </a:gs>
            </a:gsLst>
            <a:lin ang="5400000" scaled="1"/>
          </a:gra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8" name="Arrow: Pentagon 17">
              <a:extLst>
                <a:ext uri="{FF2B5EF4-FFF2-40B4-BE49-F238E27FC236}">
                  <a16:creationId xmlns:a16="http://schemas.microsoft.com/office/drawing/2014/main" id="{C03344D8-8E3A-464B-BB12-CBB4A4E5C372}"/>
                </a:ext>
              </a:extLst>
            </p:cNvPr>
            <p:cNvSpPr/>
            <p:nvPr/>
          </p:nvSpPr>
          <p:spPr>
            <a:xfrm rot="10800000">
              <a:off x="2840386" y="2684"/>
              <a:ext cx="11060692" cy="1447395"/>
            </a:xfrm>
            <a:prstGeom prst="homePlate">
              <a:avLst/>
            </a:prstGeom>
            <a:gradFill flip="none" rotWithShape="1">
              <a:gsLst>
                <a:gs pos="0">
                  <a:srgbClr val="A89CBB"/>
                </a:gs>
                <a:gs pos="22000">
                  <a:srgbClr val="7818BA"/>
                </a:gs>
                <a:gs pos="100000">
                  <a:srgbClr val="4C0D6B"/>
                </a:gs>
              </a:gsLst>
              <a:lin ang="0" scaled="1"/>
              <a:tileRect/>
            </a:gra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19" name="Arrow: Pentagon 4">
              <a:extLst>
                <a:ext uri="{FF2B5EF4-FFF2-40B4-BE49-F238E27FC236}">
                  <a16:creationId xmlns:a16="http://schemas.microsoft.com/office/drawing/2014/main" id="{14F2B85B-403C-4479-BB9A-F147B2074060}"/>
                </a:ext>
              </a:extLst>
            </p:cNvPr>
            <p:cNvSpPr txBox="1"/>
            <p:nvPr/>
          </p:nvSpPr>
          <p:spPr>
            <a:xfrm>
              <a:off x="3616488" y="2684"/>
              <a:ext cx="10284589" cy="1447395"/>
            </a:xfrm>
            <a:prstGeom prst="rect">
              <a:avLst/>
            </a:prstGeom>
            <a:no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38261" tIns="121920" rIns="227584" bIns="12192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Gill Sans"/>
                </a:rPr>
                <a:t>micro-segmentation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Gill Sans"/>
                </a:rPr>
                <a:t> of critical O-RAN assets</a:t>
              </a:r>
              <a:endParaRPr lang="en-GB" sz="32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81D06BE-640B-404D-9D4C-F18DD4027FD2}"/>
              </a:ext>
            </a:extLst>
          </p:cNvPr>
          <p:cNvGrpSpPr/>
          <p:nvPr/>
        </p:nvGrpSpPr>
        <p:grpSpPr>
          <a:xfrm>
            <a:off x="10169742" y="4856667"/>
            <a:ext cx="11184226" cy="1223849"/>
            <a:chOff x="2797394" y="1769314"/>
            <a:chExt cx="11060692" cy="1447395"/>
          </a:xfrm>
          <a:gradFill>
            <a:gsLst>
              <a:gs pos="0">
                <a:srgbClr val="A89CBB"/>
              </a:gs>
              <a:gs pos="22000">
                <a:srgbClr val="7818BA"/>
              </a:gs>
              <a:gs pos="100000">
                <a:srgbClr val="4C0D6B"/>
              </a:gs>
            </a:gsLst>
            <a:lin ang="0" scaled="1"/>
          </a:gra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6" name="Arrow: Pentagon 15">
              <a:extLst>
                <a:ext uri="{FF2B5EF4-FFF2-40B4-BE49-F238E27FC236}">
                  <a16:creationId xmlns:a16="http://schemas.microsoft.com/office/drawing/2014/main" id="{50A886B7-37B8-4D18-9AE4-35D40B00754D}"/>
                </a:ext>
              </a:extLst>
            </p:cNvPr>
            <p:cNvSpPr/>
            <p:nvPr/>
          </p:nvSpPr>
          <p:spPr>
            <a:xfrm rot="10800000">
              <a:off x="2797394" y="1769314"/>
              <a:ext cx="11060692" cy="1447395"/>
            </a:xfrm>
            <a:prstGeom prst="homePlate">
              <a:avLst/>
            </a:prstGeom>
            <a:gradFill>
              <a:gsLst>
                <a:gs pos="0">
                  <a:srgbClr val="A89CBB"/>
                </a:gs>
                <a:gs pos="22000">
                  <a:srgbClr val="7818BA"/>
                </a:gs>
                <a:gs pos="100000">
                  <a:srgbClr val="4C0D6B"/>
                </a:gs>
              </a:gsLst>
              <a:lin ang="0" scaled="1"/>
            </a:gra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17" name="Arrow: Pentagon 6">
              <a:extLst>
                <a:ext uri="{FF2B5EF4-FFF2-40B4-BE49-F238E27FC236}">
                  <a16:creationId xmlns:a16="http://schemas.microsoft.com/office/drawing/2014/main" id="{631435DA-1CA5-45DF-8C51-0352DE6B04EA}"/>
                </a:ext>
              </a:extLst>
            </p:cNvPr>
            <p:cNvSpPr txBox="1"/>
            <p:nvPr/>
          </p:nvSpPr>
          <p:spPr>
            <a:xfrm>
              <a:off x="3414411" y="1769314"/>
              <a:ext cx="10443674" cy="1447395"/>
            </a:xfrm>
            <a:prstGeom prst="rect">
              <a:avLst/>
            </a:prstGeom>
            <a:no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38261" tIns="121920" rIns="227584" bIns="12192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Gill Sans"/>
                </a:rPr>
                <a:t>a zero-trust-based security framework</a:t>
              </a:r>
              <a:endParaRPr lang="en-GB" sz="32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35E6DAE-25FC-47F5-AC35-83589C071B8D}"/>
              </a:ext>
            </a:extLst>
          </p:cNvPr>
          <p:cNvGrpSpPr/>
          <p:nvPr/>
        </p:nvGrpSpPr>
        <p:grpSpPr>
          <a:xfrm>
            <a:off x="10169742" y="6246076"/>
            <a:ext cx="11184226" cy="1223849"/>
            <a:chOff x="2802489" y="3761592"/>
            <a:chExt cx="11060692" cy="1447395"/>
          </a:xfrm>
          <a:gradFill>
            <a:gsLst>
              <a:gs pos="0">
                <a:srgbClr val="A89CBB"/>
              </a:gs>
              <a:gs pos="22000">
                <a:srgbClr val="7818BA"/>
              </a:gs>
              <a:gs pos="100000">
                <a:srgbClr val="4C0D6B"/>
              </a:gs>
            </a:gsLst>
            <a:lin ang="0" scaled="1"/>
          </a:gra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4" name="Arrow: Pentagon 13">
              <a:extLst>
                <a:ext uri="{FF2B5EF4-FFF2-40B4-BE49-F238E27FC236}">
                  <a16:creationId xmlns:a16="http://schemas.microsoft.com/office/drawing/2014/main" id="{78CDFEC9-88DA-4D0F-96E8-3641BB3B04A9}"/>
                </a:ext>
              </a:extLst>
            </p:cNvPr>
            <p:cNvSpPr/>
            <p:nvPr/>
          </p:nvSpPr>
          <p:spPr>
            <a:xfrm rot="10800000">
              <a:off x="2802489" y="3761592"/>
              <a:ext cx="11060692" cy="1447395"/>
            </a:xfrm>
            <a:prstGeom prst="homePlate">
              <a:avLst/>
            </a:prstGeom>
            <a:gradFill>
              <a:gsLst>
                <a:gs pos="0">
                  <a:srgbClr val="A89CBB"/>
                </a:gs>
                <a:gs pos="22000">
                  <a:srgbClr val="7818BA"/>
                </a:gs>
                <a:gs pos="100000">
                  <a:srgbClr val="4C0D6B"/>
                </a:gs>
              </a:gsLst>
              <a:lin ang="0" scaled="1"/>
            </a:gra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15" name="Arrow: Pentagon 8">
              <a:extLst>
                <a:ext uri="{FF2B5EF4-FFF2-40B4-BE49-F238E27FC236}">
                  <a16:creationId xmlns:a16="http://schemas.microsoft.com/office/drawing/2014/main" id="{98189E39-9E4B-4A79-BD2A-EF77855458E4}"/>
                </a:ext>
              </a:extLst>
            </p:cNvPr>
            <p:cNvSpPr txBox="1"/>
            <p:nvPr/>
          </p:nvSpPr>
          <p:spPr>
            <a:xfrm>
              <a:off x="3419506" y="3761592"/>
              <a:ext cx="10443675" cy="1447395"/>
            </a:xfrm>
            <a:prstGeom prst="rect">
              <a:avLst/>
            </a:prstGeom>
            <a:no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38261" tIns="121920" rIns="227584" bIns="12192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Gill Sans"/>
                </a:rPr>
                <a:t>advanced AI-driven tools for intrusion detection</a:t>
              </a:r>
              <a:endParaRPr lang="en-GB" sz="32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5180EB8-822A-4123-A7AB-CFA5535CE9FE}"/>
              </a:ext>
            </a:extLst>
          </p:cNvPr>
          <p:cNvGrpSpPr/>
          <p:nvPr/>
        </p:nvGrpSpPr>
        <p:grpSpPr>
          <a:xfrm>
            <a:off x="10182327" y="7635484"/>
            <a:ext cx="11184226" cy="1223849"/>
            <a:chOff x="2809979" y="5641046"/>
            <a:chExt cx="11060692" cy="1447395"/>
          </a:xfrm>
          <a:gradFill>
            <a:gsLst>
              <a:gs pos="0">
                <a:srgbClr val="A89CBB"/>
              </a:gs>
              <a:gs pos="22000">
                <a:srgbClr val="7818BA"/>
              </a:gs>
              <a:gs pos="100000">
                <a:srgbClr val="4C0D6B"/>
              </a:gs>
            </a:gsLst>
            <a:lin ang="0" scaled="1"/>
          </a:gra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2" name="Arrow: Pentagon 11">
              <a:extLst>
                <a:ext uri="{FF2B5EF4-FFF2-40B4-BE49-F238E27FC236}">
                  <a16:creationId xmlns:a16="http://schemas.microsoft.com/office/drawing/2014/main" id="{959B39F2-5412-4623-B56A-C04A86D04569}"/>
                </a:ext>
              </a:extLst>
            </p:cNvPr>
            <p:cNvSpPr/>
            <p:nvPr/>
          </p:nvSpPr>
          <p:spPr>
            <a:xfrm rot="10800000">
              <a:off x="2809979" y="5641046"/>
              <a:ext cx="11060692" cy="1447395"/>
            </a:xfrm>
            <a:prstGeom prst="homePlate">
              <a:avLst/>
            </a:prstGeom>
            <a:gradFill>
              <a:gsLst>
                <a:gs pos="0">
                  <a:srgbClr val="A89CBB"/>
                </a:gs>
                <a:gs pos="22000">
                  <a:srgbClr val="7818BA"/>
                </a:gs>
                <a:gs pos="100000">
                  <a:srgbClr val="4C0D6B"/>
                </a:gs>
              </a:gsLst>
              <a:lin ang="0" scaled="1"/>
            </a:gra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13" name="Arrow: Pentagon 10">
              <a:extLst>
                <a:ext uri="{FF2B5EF4-FFF2-40B4-BE49-F238E27FC236}">
                  <a16:creationId xmlns:a16="http://schemas.microsoft.com/office/drawing/2014/main" id="{BA8D2124-483F-4213-BED5-E18A82809D38}"/>
                </a:ext>
              </a:extLst>
            </p:cNvPr>
            <p:cNvSpPr txBox="1"/>
            <p:nvPr/>
          </p:nvSpPr>
          <p:spPr>
            <a:xfrm rot="21600000">
              <a:off x="3171828" y="5641046"/>
              <a:ext cx="10698843" cy="1447395"/>
            </a:xfrm>
            <a:prstGeom prst="rect">
              <a:avLst/>
            </a:prstGeom>
            <a:no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38261" tIns="121920" rIns="227584" bIns="12192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Gill Sans"/>
                </a:rPr>
                <a:t>quantum-safe technologies and privacy-preserving AI/ML schemes</a:t>
              </a:r>
              <a:endParaRPr lang="en-GB" sz="32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AE2FABE-B998-4D3C-B381-1F458D39D17E}"/>
              </a:ext>
            </a:extLst>
          </p:cNvPr>
          <p:cNvGrpSpPr/>
          <p:nvPr/>
        </p:nvGrpSpPr>
        <p:grpSpPr>
          <a:xfrm>
            <a:off x="10169742" y="9024893"/>
            <a:ext cx="11184226" cy="1223849"/>
            <a:chOff x="2819695" y="7520499"/>
            <a:chExt cx="11060692" cy="1447395"/>
          </a:xfrm>
          <a:gradFill>
            <a:gsLst>
              <a:gs pos="0">
                <a:srgbClr val="A89CBB"/>
              </a:gs>
              <a:gs pos="22000">
                <a:srgbClr val="7818BA"/>
              </a:gs>
              <a:gs pos="100000">
                <a:srgbClr val="4C0D6B"/>
              </a:gs>
            </a:gsLst>
            <a:lin ang="0" scaled="1"/>
          </a:gra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7D1B06AC-EBD2-488B-820E-35C6ED2881DF}"/>
                </a:ext>
              </a:extLst>
            </p:cNvPr>
            <p:cNvSpPr/>
            <p:nvPr/>
          </p:nvSpPr>
          <p:spPr>
            <a:xfrm rot="10800000">
              <a:off x="2819695" y="7520499"/>
              <a:ext cx="11060692" cy="1447395"/>
            </a:xfrm>
            <a:prstGeom prst="homePlate">
              <a:avLst/>
            </a:prstGeom>
            <a:gradFill>
              <a:gsLst>
                <a:gs pos="0">
                  <a:srgbClr val="A89CBB"/>
                </a:gs>
                <a:gs pos="22000">
                  <a:srgbClr val="7818BA"/>
                </a:gs>
                <a:gs pos="100000">
                  <a:srgbClr val="4C0D6B"/>
                </a:gs>
              </a:gsLst>
              <a:lin ang="0" scaled="1"/>
            </a:gra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11" name="Arrow: Pentagon 12">
              <a:extLst>
                <a:ext uri="{FF2B5EF4-FFF2-40B4-BE49-F238E27FC236}">
                  <a16:creationId xmlns:a16="http://schemas.microsoft.com/office/drawing/2014/main" id="{F83625E5-519C-46D1-812C-F7F51F61E70D}"/>
                </a:ext>
              </a:extLst>
            </p:cNvPr>
            <p:cNvSpPr txBox="1"/>
            <p:nvPr/>
          </p:nvSpPr>
          <p:spPr>
            <a:xfrm rot="21600000">
              <a:off x="3181544" y="7520499"/>
              <a:ext cx="10698843" cy="1447395"/>
            </a:xfrm>
            <a:prstGeom prst="rect">
              <a:avLst/>
            </a:prstGeom>
            <a:no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38261" tIns="121920" rIns="227584" bIns="12192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Gill Sans"/>
                </a:rPr>
                <a:t>enhanced supply chain security measures</a:t>
              </a:r>
              <a:endParaRPr lang="en-GB" sz="3200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83040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D8D46-4A5D-A0FA-617A-2576C72BE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XTRUST-6G Objectives</a:t>
            </a:r>
            <a:endParaRPr lang="en-GB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063D817-BB34-5E3E-7261-13A1B6EE949D}"/>
              </a:ext>
            </a:extLst>
          </p:cNvPr>
          <p:cNvGrpSpPr/>
          <p:nvPr/>
        </p:nvGrpSpPr>
        <p:grpSpPr>
          <a:xfrm>
            <a:off x="550778" y="2165684"/>
            <a:ext cx="22838611" cy="9982645"/>
            <a:chOff x="550778" y="2165684"/>
            <a:chExt cx="22838611" cy="9982645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7D309FE6-49CC-CED1-E869-9B52735F8AB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75543924"/>
                </p:ext>
              </p:extLst>
            </p:nvPr>
          </p:nvGraphicFramePr>
          <p:xfrm>
            <a:off x="550778" y="2165684"/>
            <a:ext cx="22838611" cy="998264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3" name="3D Model 2" descr="Light Gray Sphere">
                  <a:extLst>
                    <a:ext uri="{FF2B5EF4-FFF2-40B4-BE49-F238E27FC236}">
                      <a16:creationId xmlns:a16="http://schemas.microsoft.com/office/drawing/2014/main" id="{7A3E8EA7-4887-4B67-B25B-521889B0A694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365579838"/>
                    </p:ext>
                  </p:extLst>
                </p:nvPr>
              </p:nvGraphicFramePr>
              <p:xfrm>
                <a:off x="994611" y="2999019"/>
                <a:ext cx="1425807" cy="1425808"/>
              </p:xfrm>
              <a:graphic>
                <a:graphicData uri="http://schemas.microsoft.com/office/drawing/2017/model3d">
                  <am3d:model3d r:embed="rId7">
                    <am3d:spPr>
                      <a:xfrm>
                        <a:off x="0" y="0"/>
                        <a:ext cx="1425807" cy="1425808"/>
                      </a:xfrm>
                      <a:prstGeom prst="rect">
                        <a:avLst/>
                      </a:prstGeom>
                      <a:noFill/>
                    </am3d:spPr>
                    <am3d:camera>
                      <am3d:pos x="0" y="0" z="81469184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7143146" d="1000000"/>
                      <am3d:preTrans dx="-2" dy="-18000000" dz="3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3331818" ay="1650788" az="2036225"/>
                      <am3d:postTrans dx="0" dy="0" dz="0"/>
                    </am3d:trans>
                    <am3d:raster rName="Office3DRenderer" rVer="16.0.8326">
                      <am3d:blip r:embed="rId8"/>
                    </am3d:raster>
                    <am3d:objViewport viewportSz="2471399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3" name="3D Model 2" descr="Light Gray Sphere">
                  <a:extLst>
                    <a:ext uri="{FF2B5EF4-FFF2-40B4-BE49-F238E27FC236}">
                      <a16:creationId xmlns:a16="http://schemas.microsoft.com/office/drawing/2014/main" id="{7A3E8EA7-4887-4B67-B25B-521889B0A694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94611" y="2999019"/>
                  <a:ext cx="1425807" cy="1425808"/>
                </a:xfrm>
                <a:prstGeom prst="rect">
                  <a:avLst/>
                </a:prstGeom>
                <a:noFill/>
              </p:spPr>
            </p:pic>
          </mc:Fallback>
        </mc:AlternateContent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878CCF8-4273-4A8D-AC3A-C5B3D0FFCBCE}"/>
                </a:ext>
              </a:extLst>
            </p:cNvPr>
            <p:cNvSpPr txBox="1"/>
            <p:nvPr/>
          </p:nvSpPr>
          <p:spPr>
            <a:xfrm>
              <a:off x="1462912" y="3193332"/>
              <a:ext cx="489204" cy="923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5400" b="0" i="0" u="none" strike="noStrike" cap="none" spc="0" normalizeH="0" baseline="0" dirty="0">
                  <a:ln>
                    <a:noFill/>
                  </a:ln>
                  <a:solidFill>
                    <a:srgbClr val="470D6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+mn-lt"/>
                  <a:ea typeface="+mn-ea"/>
                  <a:cs typeface="+mn-cs"/>
                  <a:sym typeface="Gill Sans"/>
                </a:rPr>
                <a:t>1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D1BC4F4-1FDA-ADDE-1A8D-E41391A93706}"/>
              </a:ext>
            </a:extLst>
          </p:cNvPr>
          <p:cNvGrpSpPr/>
          <p:nvPr/>
        </p:nvGrpSpPr>
        <p:grpSpPr>
          <a:xfrm>
            <a:off x="1820774" y="5306358"/>
            <a:ext cx="1425808" cy="1425807"/>
            <a:chOff x="1820774" y="5306358"/>
            <a:chExt cx="1425808" cy="1425807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17" name="3D Model 16" descr="Light Gray Sphere">
                  <a:extLst>
                    <a:ext uri="{FF2B5EF4-FFF2-40B4-BE49-F238E27FC236}">
                      <a16:creationId xmlns:a16="http://schemas.microsoft.com/office/drawing/2014/main" id="{C961ADD0-30B6-4A4A-8492-850390267077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631452939"/>
                    </p:ext>
                  </p:extLst>
                </p:nvPr>
              </p:nvGraphicFramePr>
              <p:xfrm>
                <a:off x="1820774" y="5306358"/>
                <a:ext cx="1425808" cy="1425807"/>
              </p:xfrm>
              <a:graphic>
                <a:graphicData uri="http://schemas.microsoft.com/office/drawing/2017/model3d">
                  <am3d:model3d r:embed="rId7">
                    <am3d:spPr>
                      <a:xfrm>
                        <a:off x="0" y="0"/>
                        <a:ext cx="1425808" cy="1425807"/>
                      </a:xfrm>
                      <a:prstGeom prst="rect">
                        <a:avLst/>
                      </a:prstGeom>
                      <a:noFill/>
                    </am3d:spPr>
                    <am3d:camera>
                      <am3d:pos x="0" y="0" z="81469184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7143146" d="1000000"/>
                      <am3d:preTrans dx="-2" dy="-18000000" dz="3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3331818" ay="1650788" az="2036225"/>
                      <am3d:postTrans dx="0" dy="0" dz="0"/>
                    </am3d:trans>
                    <am3d:raster rName="Office3DRenderer" rVer="16.0.8326">
                      <am3d:blip r:embed="rId8"/>
                    </am3d:raster>
                    <am3d:objViewport viewportSz="2471399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17" name="3D Model 16" descr="Light Gray Sphere">
                  <a:extLst>
                    <a:ext uri="{FF2B5EF4-FFF2-40B4-BE49-F238E27FC236}">
                      <a16:creationId xmlns:a16="http://schemas.microsoft.com/office/drawing/2014/main" id="{C961ADD0-30B6-4A4A-8492-85039026707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820774" y="5306358"/>
                  <a:ext cx="1425808" cy="1425807"/>
                </a:xfrm>
                <a:prstGeom prst="rect">
                  <a:avLst/>
                </a:prstGeom>
                <a:noFill/>
              </p:spPr>
            </p:pic>
          </mc:Fallback>
        </mc:AlternateContent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BFE5ADC-F35C-445B-A606-A9F782FDFE99}"/>
                </a:ext>
              </a:extLst>
            </p:cNvPr>
            <p:cNvSpPr txBox="1"/>
            <p:nvPr/>
          </p:nvSpPr>
          <p:spPr>
            <a:xfrm>
              <a:off x="2338081" y="5588790"/>
              <a:ext cx="453650" cy="933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5400" dirty="0">
                  <a:solidFill>
                    <a:srgbClr val="470D6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Gill Sans"/>
                </a:rPr>
                <a:t>2</a:t>
              </a:r>
              <a:endParaRPr kumimoji="0" lang="en-US" sz="5400" b="0" i="0" u="none" strike="noStrike" cap="none" spc="0" normalizeH="0" baseline="0" dirty="0">
                <a:ln>
                  <a:noFill/>
                </a:ln>
                <a:solidFill>
                  <a:srgbClr val="470D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5B92D02-0491-7670-77EC-D6E70B4721BF}"/>
              </a:ext>
            </a:extLst>
          </p:cNvPr>
          <p:cNvGrpSpPr/>
          <p:nvPr/>
        </p:nvGrpSpPr>
        <p:grpSpPr>
          <a:xfrm>
            <a:off x="1086470" y="9920022"/>
            <a:ext cx="1425808" cy="1425807"/>
            <a:chOff x="1086470" y="9920022"/>
            <a:chExt cx="1425808" cy="1425807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18" name="3D Model 17" descr="Light Gray Sphere">
                  <a:extLst>
                    <a:ext uri="{FF2B5EF4-FFF2-40B4-BE49-F238E27FC236}">
                      <a16:creationId xmlns:a16="http://schemas.microsoft.com/office/drawing/2014/main" id="{30DF4565-C874-479A-AD2F-1D179A8B3CF1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602244757"/>
                    </p:ext>
                  </p:extLst>
                </p:nvPr>
              </p:nvGraphicFramePr>
              <p:xfrm>
                <a:off x="1086470" y="9920022"/>
                <a:ext cx="1425808" cy="1425807"/>
              </p:xfrm>
              <a:graphic>
                <a:graphicData uri="http://schemas.microsoft.com/office/drawing/2017/model3d">
                  <am3d:model3d r:embed="rId7">
                    <am3d:spPr>
                      <a:xfrm>
                        <a:off x="0" y="0"/>
                        <a:ext cx="1425808" cy="1425807"/>
                      </a:xfrm>
                      <a:prstGeom prst="rect">
                        <a:avLst/>
                      </a:prstGeom>
                      <a:noFill/>
                    </am3d:spPr>
                    <am3d:camera>
                      <am3d:pos x="0" y="0" z="81469184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7143146" d="1000000"/>
                      <am3d:preTrans dx="-2" dy="-18000000" dz="3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3331818" ay="1650788" az="2036225"/>
                      <am3d:postTrans dx="0" dy="0" dz="0"/>
                    </am3d:trans>
                    <am3d:raster rName="Office3DRenderer" rVer="16.0.8326">
                      <am3d:blip r:embed="rId8"/>
                    </am3d:raster>
                    <am3d:objViewport viewportSz="2471399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18" name="3D Model 17" descr="Light Gray Sphere">
                  <a:extLst>
                    <a:ext uri="{FF2B5EF4-FFF2-40B4-BE49-F238E27FC236}">
                      <a16:creationId xmlns:a16="http://schemas.microsoft.com/office/drawing/2014/main" id="{30DF4565-C874-479A-AD2F-1D179A8B3CF1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86470" y="9920022"/>
                  <a:ext cx="1425808" cy="1425807"/>
                </a:xfrm>
                <a:prstGeom prst="rect">
                  <a:avLst/>
                </a:prstGeom>
                <a:noFill/>
              </p:spPr>
            </p:pic>
          </mc:Fallback>
        </mc:AlternateContent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4AADDB9-44E7-42E6-A340-4B69D5D68C26}"/>
                </a:ext>
              </a:extLst>
            </p:cNvPr>
            <p:cNvSpPr txBox="1"/>
            <p:nvPr/>
          </p:nvSpPr>
          <p:spPr>
            <a:xfrm>
              <a:off x="1371892" y="10171261"/>
              <a:ext cx="854964" cy="923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5400" b="0" i="0" u="none" strike="noStrike" cap="none" spc="0" normalizeH="0" baseline="0" dirty="0">
                  <a:ln>
                    <a:noFill/>
                  </a:ln>
                  <a:solidFill>
                    <a:srgbClr val="470D6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+mn-lt"/>
                  <a:ea typeface="+mn-ea"/>
                  <a:cs typeface="+mn-cs"/>
                  <a:sym typeface="Gill Sans"/>
                </a:rPr>
                <a:t>4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FECEEA5-AA91-0A90-E28C-FB3A40B03387}"/>
              </a:ext>
            </a:extLst>
          </p:cNvPr>
          <p:cNvGrpSpPr/>
          <p:nvPr/>
        </p:nvGrpSpPr>
        <p:grpSpPr>
          <a:xfrm>
            <a:off x="1870439" y="7635953"/>
            <a:ext cx="1425808" cy="1425807"/>
            <a:chOff x="1870439" y="7635953"/>
            <a:chExt cx="1425808" cy="1425807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19" name="3D Model 18" descr="Light Gray Sphere">
                  <a:extLst>
                    <a:ext uri="{FF2B5EF4-FFF2-40B4-BE49-F238E27FC236}">
                      <a16:creationId xmlns:a16="http://schemas.microsoft.com/office/drawing/2014/main" id="{1CEF1073-4E8E-4727-A7D1-168B8F5F04BA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847867325"/>
                    </p:ext>
                  </p:extLst>
                </p:nvPr>
              </p:nvGraphicFramePr>
              <p:xfrm>
                <a:off x="1870439" y="7635953"/>
                <a:ext cx="1425808" cy="1425807"/>
              </p:xfrm>
              <a:graphic>
                <a:graphicData uri="http://schemas.microsoft.com/office/drawing/2017/model3d">
                  <am3d:model3d r:embed="rId7">
                    <am3d:spPr>
                      <a:xfrm>
                        <a:off x="0" y="0"/>
                        <a:ext cx="1425808" cy="1425807"/>
                      </a:xfrm>
                      <a:prstGeom prst="rect">
                        <a:avLst/>
                      </a:prstGeom>
                      <a:noFill/>
                    </am3d:spPr>
                    <am3d:camera>
                      <am3d:pos x="0" y="0" z="81469184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7143146" d="1000000"/>
                      <am3d:preTrans dx="-2" dy="-18000000" dz="3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5070556" ay="380626" az="2938720"/>
                      <am3d:postTrans dx="0" dy="0" dz="0"/>
                    </am3d:trans>
                    <am3d:raster rName="Office3DRenderer" rVer="16.0.8326">
                      <am3d:blip r:embed="rId9"/>
                    </am3d:raster>
                    <am3d:objViewport viewportSz="2471399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19" name="3D Model 18" descr="Light Gray Sphere">
                  <a:extLst>
                    <a:ext uri="{FF2B5EF4-FFF2-40B4-BE49-F238E27FC236}">
                      <a16:creationId xmlns:a16="http://schemas.microsoft.com/office/drawing/2014/main" id="{1CEF1073-4E8E-4727-A7D1-168B8F5F04B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870439" y="7635953"/>
                  <a:ext cx="1425808" cy="1425807"/>
                </a:xfrm>
                <a:prstGeom prst="rect">
                  <a:avLst/>
                </a:prstGeom>
                <a:noFill/>
              </p:spPr>
            </p:pic>
          </mc:Fallback>
        </mc:AlternateContent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65ADEAA-1BFA-4FAA-B84E-74FFC3893700}"/>
                </a:ext>
              </a:extLst>
            </p:cNvPr>
            <p:cNvSpPr txBox="1"/>
            <p:nvPr/>
          </p:nvSpPr>
          <p:spPr>
            <a:xfrm>
              <a:off x="2356518" y="7882063"/>
              <a:ext cx="453650" cy="933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5400" dirty="0">
                  <a:solidFill>
                    <a:srgbClr val="470D6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Gill Sans"/>
                </a:rPr>
                <a:t>3</a:t>
              </a:r>
              <a:endParaRPr kumimoji="0" lang="en-US" sz="5400" b="0" i="0" u="none" strike="noStrike" cap="none" spc="0" normalizeH="0" baseline="0" dirty="0">
                <a:ln>
                  <a:noFill/>
                </a:ln>
                <a:solidFill>
                  <a:srgbClr val="470D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330895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84B66-7BFD-C076-CAF3-A10896135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50811-7DE7-C25F-2EFD-1636AC9A6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XTRUST-6G Objectives</a:t>
            </a:r>
            <a:endParaRPr lang="en-GB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022B7C-A933-4A19-8015-EE03190FED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1338650"/>
              </p:ext>
            </p:extLst>
          </p:nvPr>
        </p:nvGraphicFramePr>
        <p:xfrm>
          <a:off x="550778" y="2165684"/>
          <a:ext cx="22838611" cy="9982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B8D0EE84-4BDE-3ADA-19FE-4D1CE959781D}"/>
              </a:ext>
            </a:extLst>
          </p:cNvPr>
          <p:cNvGrpSpPr/>
          <p:nvPr/>
        </p:nvGrpSpPr>
        <p:grpSpPr>
          <a:xfrm>
            <a:off x="994611" y="2999019"/>
            <a:ext cx="1425807" cy="1425808"/>
            <a:chOff x="994611" y="2999019"/>
            <a:chExt cx="1425807" cy="1425808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13" name="3D Model 12" descr="Light Gray Sphere">
                  <a:extLst>
                    <a:ext uri="{FF2B5EF4-FFF2-40B4-BE49-F238E27FC236}">
                      <a16:creationId xmlns:a16="http://schemas.microsoft.com/office/drawing/2014/main" id="{CF528B29-8231-476B-BA6A-F05FD694105D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35926593"/>
                    </p:ext>
                  </p:extLst>
                </p:nvPr>
              </p:nvGraphicFramePr>
              <p:xfrm>
                <a:off x="994611" y="2999019"/>
                <a:ext cx="1425807" cy="1425808"/>
              </p:xfrm>
              <a:graphic>
                <a:graphicData uri="http://schemas.microsoft.com/office/drawing/2017/model3d">
                  <am3d:model3d r:embed="rId7">
                    <am3d:spPr>
                      <a:xfrm>
                        <a:off x="0" y="0"/>
                        <a:ext cx="1425807" cy="1425808"/>
                      </a:xfrm>
                      <a:prstGeom prst="rect">
                        <a:avLst/>
                      </a:prstGeom>
                      <a:noFill/>
                    </am3d:spPr>
                    <am3d:camera>
                      <am3d:pos x="0" y="0" z="81469184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7143146" d="1000000"/>
                      <am3d:preTrans dx="-2" dy="-18000000" dz="3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3331818" ay="1650788" az="2036225"/>
                      <am3d:postTrans dx="0" dy="0" dz="0"/>
                    </am3d:trans>
                    <am3d:raster rName="Office3DRenderer" rVer="16.0.8326">
                      <am3d:blip r:embed="rId8"/>
                    </am3d:raster>
                    <am3d:objViewport viewportSz="2471399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13" name="3D Model 12" descr="Light Gray Sphere">
                  <a:extLst>
                    <a:ext uri="{FF2B5EF4-FFF2-40B4-BE49-F238E27FC236}">
                      <a16:creationId xmlns:a16="http://schemas.microsoft.com/office/drawing/2014/main" id="{CF528B29-8231-476B-BA6A-F05FD694105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94611" y="2999019"/>
                  <a:ext cx="1425807" cy="1425808"/>
                </a:xfrm>
                <a:prstGeom prst="rect">
                  <a:avLst/>
                </a:prstGeom>
                <a:noFill/>
              </p:spPr>
            </p:pic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A6B6B55-F034-4094-BFF6-A8D1EB0DEAFB}"/>
                </a:ext>
              </a:extLst>
            </p:cNvPr>
            <p:cNvSpPr txBox="1"/>
            <p:nvPr/>
          </p:nvSpPr>
          <p:spPr>
            <a:xfrm>
              <a:off x="1462912" y="3193332"/>
              <a:ext cx="489204" cy="923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5400" dirty="0">
                  <a:solidFill>
                    <a:srgbClr val="470D6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Gill Sans"/>
                </a:rPr>
                <a:t>5</a:t>
              </a:r>
              <a:endParaRPr kumimoji="0" lang="en-US" sz="5400" b="0" i="0" u="none" strike="noStrike" cap="none" spc="0" normalizeH="0" baseline="0" dirty="0">
                <a:ln>
                  <a:noFill/>
                </a:ln>
                <a:solidFill>
                  <a:srgbClr val="470D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0A4756B-5D5A-EF53-6D1E-8B2931283D9B}"/>
              </a:ext>
            </a:extLst>
          </p:cNvPr>
          <p:cNvGrpSpPr/>
          <p:nvPr/>
        </p:nvGrpSpPr>
        <p:grpSpPr>
          <a:xfrm>
            <a:off x="1835139" y="5357593"/>
            <a:ext cx="1425808" cy="1425807"/>
            <a:chOff x="1835139" y="5357593"/>
            <a:chExt cx="1425808" cy="1425807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15" name="3D Model 14" descr="Light Gray Sphere">
                  <a:extLst>
                    <a:ext uri="{FF2B5EF4-FFF2-40B4-BE49-F238E27FC236}">
                      <a16:creationId xmlns:a16="http://schemas.microsoft.com/office/drawing/2014/main" id="{C1EA4A2E-A60C-4B61-9DDE-B9E2E49C862F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58930086"/>
                    </p:ext>
                  </p:extLst>
                </p:nvPr>
              </p:nvGraphicFramePr>
              <p:xfrm>
                <a:off x="1835139" y="5357593"/>
                <a:ext cx="1425808" cy="1425807"/>
              </p:xfrm>
              <a:graphic>
                <a:graphicData uri="http://schemas.microsoft.com/office/drawing/2017/model3d">
                  <am3d:model3d r:embed="rId7">
                    <am3d:spPr>
                      <a:xfrm>
                        <a:off x="0" y="0"/>
                        <a:ext cx="1425808" cy="1425807"/>
                      </a:xfrm>
                      <a:prstGeom prst="rect">
                        <a:avLst/>
                      </a:prstGeom>
                      <a:noFill/>
                    </am3d:spPr>
                    <am3d:camera>
                      <am3d:pos x="0" y="0" z="81469184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7143146" d="1000000"/>
                      <am3d:preTrans dx="-2" dy="-18000000" dz="3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3331818" ay="1650788" az="2036225"/>
                      <am3d:postTrans dx="0" dy="0" dz="0"/>
                    </am3d:trans>
                    <am3d:raster rName="Office3DRenderer" rVer="16.0.8326">
                      <am3d:blip r:embed="rId8"/>
                    </am3d:raster>
                    <am3d:objViewport viewportSz="2471399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15" name="3D Model 14" descr="Light Gray Sphere">
                  <a:extLst>
                    <a:ext uri="{FF2B5EF4-FFF2-40B4-BE49-F238E27FC236}">
                      <a16:creationId xmlns:a16="http://schemas.microsoft.com/office/drawing/2014/main" id="{C1EA4A2E-A60C-4B61-9DDE-B9E2E49C862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835139" y="5357593"/>
                  <a:ext cx="1425808" cy="1425807"/>
                </a:xfrm>
                <a:prstGeom prst="rect">
                  <a:avLst/>
                </a:prstGeom>
                <a:noFill/>
              </p:spPr>
            </p:pic>
          </mc:Fallback>
        </mc:AlternateContent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409A6A1-DD23-4AC5-ADA4-C87EFF0FFA51}"/>
                </a:ext>
              </a:extLst>
            </p:cNvPr>
            <p:cNvSpPr txBox="1"/>
            <p:nvPr/>
          </p:nvSpPr>
          <p:spPr>
            <a:xfrm>
              <a:off x="2286712" y="5563955"/>
              <a:ext cx="453650" cy="933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5400" b="0" i="0" u="none" strike="noStrike" cap="none" spc="0" normalizeH="0" baseline="0" dirty="0">
                  <a:ln>
                    <a:noFill/>
                  </a:ln>
                  <a:solidFill>
                    <a:srgbClr val="470D6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+mn-lt"/>
                  <a:ea typeface="+mn-ea"/>
                  <a:cs typeface="+mn-cs"/>
                  <a:sym typeface="Gill Sans"/>
                </a:rPr>
                <a:t>6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505A756-2521-C298-8288-F041C0B3326F}"/>
              </a:ext>
            </a:extLst>
          </p:cNvPr>
          <p:cNvGrpSpPr/>
          <p:nvPr/>
        </p:nvGrpSpPr>
        <p:grpSpPr>
          <a:xfrm>
            <a:off x="1026392" y="9897579"/>
            <a:ext cx="1425808" cy="1425807"/>
            <a:chOff x="1026392" y="9897579"/>
            <a:chExt cx="1425808" cy="1425807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17" name="3D Model 16" descr="Light Gray Sphere">
                  <a:extLst>
                    <a:ext uri="{FF2B5EF4-FFF2-40B4-BE49-F238E27FC236}">
                      <a16:creationId xmlns:a16="http://schemas.microsoft.com/office/drawing/2014/main" id="{D26EB246-AA72-41F5-9788-7BE2156E2FB2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138303666"/>
                    </p:ext>
                  </p:extLst>
                </p:nvPr>
              </p:nvGraphicFramePr>
              <p:xfrm>
                <a:off x="1026392" y="9897579"/>
                <a:ext cx="1425808" cy="1425807"/>
              </p:xfrm>
              <a:graphic>
                <a:graphicData uri="http://schemas.microsoft.com/office/drawing/2017/model3d">
                  <am3d:model3d r:embed="rId7">
                    <am3d:spPr>
                      <a:xfrm>
                        <a:off x="0" y="0"/>
                        <a:ext cx="1425808" cy="1425807"/>
                      </a:xfrm>
                      <a:prstGeom prst="rect">
                        <a:avLst/>
                      </a:prstGeom>
                      <a:noFill/>
                    </am3d:spPr>
                    <am3d:camera>
                      <am3d:pos x="0" y="0" z="81469184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7143146" d="1000000"/>
                      <am3d:preTrans dx="-2" dy="-18000000" dz="3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3331818" ay="1650788" az="2036225"/>
                      <am3d:postTrans dx="0" dy="0" dz="0"/>
                    </am3d:trans>
                    <am3d:raster rName="Office3DRenderer" rVer="16.0.8326">
                      <am3d:blip r:embed="rId8"/>
                    </am3d:raster>
                    <am3d:objViewport viewportSz="2471399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17" name="3D Model 16" descr="Light Gray Sphere">
                  <a:extLst>
                    <a:ext uri="{FF2B5EF4-FFF2-40B4-BE49-F238E27FC236}">
                      <a16:creationId xmlns:a16="http://schemas.microsoft.com/office/drawing/2014/main" id="{D26EB246-AA72-41F5-9788-7BE2156E2F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26392" y="9897579"/>
                  <a:ext cx="1425808" cy="1425807"/>
                </a:xfrm>
                <a:prstGeom prst="rect">
                  <a:avLst/>
                </a:prstGeom>
                <a:noFill/>
              </p:spPr>
            </p:pic>
          </mc:Fallback>
        </mc:AlternateContent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CF1F470-AE30-4656-AB01-9B91652482EC}"/>
                </a:ext>
              </a:extLst>
            </p:cNvPr>
            <p:cNvSpPr txBox="1"/>
            <p:nvPr/>
          </p:nvSpPr>
          <p:spPr>
            <a:xfrm>
              <a:off x="1280032" y="10132251"/>
              <a:ext cx="854964" cy="923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5400" dirty="0">
                  <a:solidFill>
                    <a:srgbClr val="470D6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Gill Sans"/>
                </a:rPr>
                <a:t>8</a:t>
              </a:r>
              <a:endParaRPr kumimoji="0" lang="en-US" sz="5400" b="0" i="0" u="none" strike="noStrike" cap="none" spc="0" normalizeH="0" baseline="0" dirty="0">
                <a:ln>
                  <a:noFill/>
                </a:ln>
                <a:solidFill>
                  <a:srgbClr val="470D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7B1865D-0C4E-F293-DE80-36052B082409}"/>
              </a:ext>
            </a:extLst>
          </p:cNvPr>
          <p:cNvGrpSpPr/>
          <p:nvPr/>
        </p:nvGrpSpPr>
        <p:grpSpPr>
          <a:xfrm>
            <a:off x="1829378" y="7616736"/>
            <a:ext cx="1425807" cy="1425808"/>
            <a:chOff x="1829378" y="7616736"/>
            <a:chExt cx="1425807" cy="1425808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18" name="3D Model 17" descr="Light Gray Sphere">
                  <a:extLst>
                    <a:ext uri="{FF2B5EF4-FFF2-40B4-BE49-F238E27FC236}">
                      <a16:creationId xmlns:a16="http://schemas.microsoft.com/office/drawing/2014/main" id="{B6AF7A3F-A001-47BB-990A-27821C3CD54A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766337487"/>
                    </p:ext>
                  </p:extLst>
                </p:nvPr>
              </p:nvGraphicFramePr>
              <p:xfrm>
                <a:off x="1829378" y="7616736"/>
                <a:ext cx="1425807" cy="1425808"/>
              </p:xfrm>
              <a:graphic>
                <a:graphicData uri="http://schemas.microsoft.com/office/drawing/2017/model3d">
                  <am3d:model3d r:embed="rId7">
                    <am3d:spPr>
                      <a:xfrm>
                        <a:off x="0" y="0"/>
                        <a:ext cx="1425807" cy="1425808"/>
                      </a:xfrm>
                      <a:prstGeom prst="rect">
                        <a:avLst/>
                      </a:prstGeom>
                      <a:noFill/>
                    </am3d:spPr>
                    <am3d:camera>
                      <am3d:pos x="0" y="0" z="81469184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7143146" d="1000000"/>
                      <am3d:preTrans dx="-2" dy="-18000000" dz="3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5070556" ay="380626" az="2938720"/>
                      <am3d:postTrans dx="0" dy="0" dz="0"/>
                    </am3d:trans>
                    <am3d:raster rName="Office3DRenderer" rVer="16.0.8326">
                      <am3d:blip r:embed="rId9"/>
                    </am3d:raster>
                    <am3d:objViewport viewportSz="2471399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18" name="3D Model 17" descr="Light Gray Sphere">
                  <a:extLst>
                    <a:ext uri="{FF2B5EF4-FFF2-40B4-BE49-F238E27FC236}">
                      <a16:creationId xmlns:a16="http://schemas.microsoft.com/office/drawing/2014/main" id="{B6AF7A3F-A001-47BB-990A-27821C3CD54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829378" y="7616736"/>
                  <a:ext cx="1425807" cy="1425808"/>
                </a:xfrm>
                <a:prstGeom prst="rect">
                  <a:avLst/>
                </a:prstGeom>
                <a:noFill/>
              </p:spPr>
            </p:pic>
          </mc:Fallback>
        </mc:AlternateContent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BE1DBE4-4165-49F1-8D90-97BEE26FBA31}"/>
                </a:ext>
              </a:extLst>
            </p:cNvPr>
            <p:cNvSpPr txBox="1"/>
            <p:nvPr/>
          </p:nvSpPr>
          <p:spPr>
            <a:xfrm>
              <a:off x="2287506" y="7847557"/>
              <a:ext cx="453650" cy="933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5400" b="0" i="0" u="none" strike="noStrike" cap="none" spc="0" normalizeH="0" baseline="0" dirty="0">
                  <a:ln>
                    <a:noFill/>
                  </a:ln>
                  <a:solidFill>
                    <a:srgbClr val="470D6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+mn-lt"/>
                  <a:ea typeface="+mn-ea"/>
                  <a:cs typeface="+mn-cs"/>
                  <a:sym typeface="Gill Sans"/>
                </a:rPr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918040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D3403-48F6-48CA-B7D6-A9A5F4554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XTRUST-6G Ambitions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46015E6-AA42-D726-F438-BEB6518A26B3}"/>
              </a:ext>
            </a:extLst>
          </p:cNvPr>
          <p:cNvSpPr/>
          <p:nvPr/>
        </p:nvSpPr>
        <p:spPr>
          <a:xfrm>
            <a:off x="2255031" y="9892393"/>
            <a:ext cx="2122458" cy="756963"/>
          </a:xfrm>
          <a:custGeom>
            <a:avLst/>
            <a:gdLst>
              <a:gd name="connsiteX0" fmla="*/ 1023776 w 2671930"/>
              <a:gd name="connsiteY0" fmla="*/ 0 h 1329095"/>
              <a:gd name="connsiteX1" fmla="*/ 1146621 w 2671930"/>
              <a:gd name="connsiteY1" fmla="*/ 193903 h 1329095"/>
              <a:gd name="connsiteX2" fmla="*/ 1335965 w 2671930"/>
              <a:gd name="connsiteY2" fmla="*/ 81187 h 1329095"/>
              <a:gd name="connsiteX3" fmla="*/ 1335965 w 2671930"/>
              <a:gd name="connsiteY3" fmla="*/ 81185 h 1329095"/>
              <a:gd name="connsiteX4" fmla="*/ 1525315 w 2671930"/>
              <a:gd name="connsiteY4" fmla="*/ 193904 h 1329095"/>
              <a:gd name="connsiteX5" fmla="*/ 1648157 w 2671930"/>
              <a:gd name="connsiteY5" fmla="*/ 4 h 1329095"/>
              <a:gd name="connsiteX6" fmla="*/ 2671930 w 2671930"/>
              <a:gd name="connsiteY6" fmla="*/ 1329095 h 1329095"/>
              <a:gd name="connsiteX7" fmla="*/ 1335965 w 2671930"/>
              <a:gd name="connsiteY7" fmla="*/ 1329095 h 1329095"/>
              <a:gd name="connsiteX8" fmla="*/ 1335965 w 2671930"/>
              <a:gd name="connsiteY8" fmla="*/ 1329094 h 1329095"/>
              <a:gd name="connsiteX9" fmla="*/ 0 w 2671930"/>
              <a:gd name="connsiteY9" fmla="*/ 1329094 h 1329095"/>
              <a:gd name="connsiteX0" fmla="*/ 1023776 w 2671930"/>
              <a:gd name="connsiteY0" fmla="*/ 0 h 1329095"/>
              <a:gd name="connsiteX1" fmla="*/ 1335965 w 2671930"/>
              <a:gd name="connsiteY1" fmla="*/ 81187 h 1329095"/>
              <a:gd name="connsiteX2" fmla="*/ 1335965 w 2671930"/>
              <a:gd name="connsiteY2" fmla="*/ 81185 h 1329095"/>
              <a:gd name="connsiteX3" fmla="*/ 1525315 w 2671930"/>
              <a:gd name="connsiteY3" fmla="*/ 193904 h 1329095"/>
              <a:gd name="connsiteX4" fmla="*/ 1648157 w 2671930"/>
              <a:gd name="connsiteY4" fmla="*/ 4 h 1329095"/>
              <a:gd name="connsiteX5" fmla="*/ 2671930 w 2671930"/>
              <a:gd name="connsiteY5" fmla="*/ 1329095 h 1329095"/>
              <a:gd name="connsiteX6" fmla="*/ 1335965 w 2671930"/>
              <a:gd name="connsiteY6" fmla="*/ 1329095 h 1329095"/>
              <a:gd name="connsiteX7" fmla="*/ 1335965 w 2671930"/>
              <a:gd name="connsiteY7" fmla="*/ 1329094 h 1329095"/>
              <a:gd name="connsiteX8" fmla="*/ 0 w 2671930"/>
              <a:gd name="connsiteY8" fmla="*/ 1329094 h 1329095"/>
              <a:gd name="connsiteX9" fmla="*/ 1023776 w 2671930"/>
              <a:gd name="connsiteY9" fmla="*/ 0 h 1329095"/>
              <a:gd name="connsiteX0" fmla="*/ 1023776 w 2671930"/>
              <a:gd name="connsiteY0" fmla="*/ 0 h 1329095"/>
              <a:gd name="connsiteX1" fmla="*/ 1335965 w 2671930"/>
              <a:gd name="connsiteY1" fmla="*/ 81187 h 1329095"/>
              <a:gd name="connsiteX2" fmla="*/ 1335965 w 2671930"/>
              <a:gd name="connsiteY2" fmla="*/ 81185 h 1329095"/>
              <a:gd name="connsiteX3" fmla="*/ 1648157 w 2671930"/>
              <a:gd name="connsiteY3" fmla="*/ 4 h 1329095"/>
              <a:gd name="connsiteX4" fmla="*/ 2671930 w 2671930"/>
              <a:gd name="connsiteY4" fmla="*/ 1329095 h 1329095"/>
              <a:gd name="connsiteX5" fmla="*/ 1335965 w 2671930"/>
              <a:gd name="connsiteY5" fmla="*/ 1329095 h 1329095"/>
              <a:gd name="connsiteX6" fmla="*/ 1335965 w 2671930"/>
              <a:gd name="connsiteY6" fmla="*/ 1329094 h 1329095"/>
              <a:gd name="connsiteX7" fmla="*/ 0 w 2671930"/>
              <a:gd name="connsiteY7" fmla="*/ 1329094 h 1329095"/>
              <a:gd name="connsiteX8" fmla="*/ 1023776 w 2671930"/>
              <a:gd name="connsiteY8" fmla="*/ 0 h 1329095"/>
              <a:gd name="connsiteX0" fmla="*/ 1023776 w 2671930"/>
              <a:gd name="connsiteY0" fmla="*/ 0 h 1329095"/>
              <a:gd name="connsiteX1" fmla="*/ 1335965 w 2671930"/>
              <a:gd name="connsiteY1" fmla="*/ 81187 h 1329095"/>
              <a:gd name="connsiteX2" fmla="*/ 1648157 w 2671930"/>
              <a:gd name="connsiteY2" fmla="*/ 4 h 1329095"/>
              <a:gd name="connsiteX3" fmla="*/ 2671930 w 2671930"/>
              <a:gd name="connsiteY3" fmla="*/ 1329095 h 1329095"/>
              <a:gd name="connsiteX4" fmla="*/ 1335965 w 2671930"/>
              <a:gd name="connsiteY4" fmla="*/ 1329095 h 1329095"/>
              <a:gd name="connsiteX5" fmla="*/ 1335965 w 2671930"/>
              <a:gd name="connsiteY5" fmla="*/ 1329094 h 1329095"/>
              <a:gd name="connsiteX6" fmla="*/ 0 w 2671930"/>
              <a:gd name="connsiteY6" fmla="*/ 1329094 h 1329095"/>
              <a:gd name="connsiteX7" fmla="*/ 1023776 w 2671930"/>
              <a:gd name="connsiteY7" fmla="*/ 0 h 1329095"/>
              <a:gd name="connsiteX0" fmla="*/ 1023776 w 2671930"/>
              <a:gd name="connsiteY0" fmla="*/ 0 h 1329095"/>
              <a:gd name="connsiteX1" fmla="*/ 1648157 w 2671930"/>
              <a:gd name="connsiteY1" fmla="*/ 4 h 1329095"/>
              <a:gd name="connsiteX2" fmla="*/ 2671930 w 2671930"/>
              <a:gd name="connsiteY2" fmla="*/ 1329095 h 1329095"/>
              <a:gd name="connsiteX3" fmla="*/ 1335965 w 2671930"/>
              <a:gd name="connsiteY3" fmla="*/ 1329095 h 1329095"/>
              <a:gd name="connsiteX4" fmla="*/ 1335965 w 2671930"/>
              <a:gd name="connsiteY4" fmla="*/ 1329094 h 1329095"/>
              <a:gd name="connsiteX5" fmla="*/ 0 w 2671930"/>
              <a:gd name="connsiteY5" fmla="*/ 1329094 h 1329095"/>
              <a:gd name="connsiteX6" fmla="*/ 1023776 w 2671930"/>
              <a:gd name="connsiteY6" fmla="*/ 0 h 1329095"/>
              <a:gd name="connsiteX0" fmla="*/ 1023776 w 2671930"/>
              <a:gd name="connsiteY0" fmla="*/ 0 h 1329095"/>
              <a:gd name="connsiteX1" fmla="*/ 1648157 w 2671930"/>
              <a:gd name="connsiteY1" fmla="*/ 4 h 1329095"/>
              <a:gd name="connsiteX2" fmla="*/ 2671930 w 2671930"/>
              <a:gd name="connsiteY2" fmla="*/ 1329095 h 1329095"/>
              <a:gd name="connsiteX3" fmla="*/ 1335965 w 2671930"/>
              <a:gd name="connsiteY3" fmla="*/ 1329095 h 1329095"/>
              <a:gd name="connsiteX4" fmla="*/ 0 w 2671930"/>
              <a:gd name="connsiteY4" fmla="*/ 1329094 h 1329095"/>
              <a:gd name="connsiteX5" fmla="*/ 1023776 w 2671930"/>
              <a:gd name="connsiteY5" fmla="*/ 0 h 1329095"/>
              <a:gd name="connsiteX0" fmla="*/ 1023776 w 2671930"/>
              <a:gd name="connsiteY0" fmla="*/ 0 h 1329095"/>
              <a:gd name="connsiteX1" fmla="*/ 1648157 w 2671930"/>
              <a:gd name="connsiteY1" fmla="*/ 4 h 1329095"/>
              <a:gd name="connsiteX2" fmla="*/ 2671930 w 2671930"/>
              <a:gd name="connsiteY2" fmla="*/ 1329095 h 1329095"/>
              <a:gd name="connsiteX3" fmla="*/ 0 w 2671930"/>
              <a:gd name="connsiteY3" fmla="*/ 1329094 h 1329095"/>
              <a:gd name="connsiteX4" fmla="*/ 1023776 w 2671930"/>
              <a:gd name="connsiteY4" fmla="*/ 0 h 1329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1930" h="1329095">
                <a:moveTo>
                  <a:pt x="1023776" y="0"/>
                </a:moveTo>
                <a:lnTo>
                  <a:pt x="1648157" y="4"/>
                </a:lnTo>
                <a:lnTo>
                  <a:pt x="2671930" y="1329095"/>
                </a:lnTo>
                <a:lnTo>
                  <a:pt x="0" y="1329094"/>
                </a:lnTo>
                <a:lnTo>
                  <a:pt x="102377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EDDAA27-DBCA-02CE-8B4A-339013A852A9}"/>
              </a:ext>
            </a:extLst>
          </p:cNvPr>
          <p:cNvSpPr/>
          <p:nvPr/>
        </p:nvSpPr>
        <p:spPr>
          <a:xfrm>
            <a:off x="3363747" y="9526925"/>
            <a:ext cx="3150261" cy="1122424"/>
          </a:xfrm>
          <a:custGeom>
            <a:avLst/>
            <a:gdLst>
              <a:gd name="connsiteX0" fmla="*/ 1518216 w 3965817"/>
              <a:gd name="connsiteY0" fmla="*/ 0 h 1970781"/>
              <a:gd name="connsiteX1" fmla="*/ 1701141 w 3965817"/>
              <a:gd name="connsiteY1" fmla="*/ 290029 h 1970781"/>
              <a:gd name="connsiteX2" fmla="*/ 1982157 w 3965817"/>
              <a:gd name="connsiteY2" fmla="*/ 121701 h 1970781"/>
              <a:gd name="connsiteX3" fmla="*/ 2264677 w 3965817"/>
              <a:gd name="connsiteY3" fmla="*/ 290029 h 1970781"/>
              <a:gd name="connsiteX4" fmla="*/ 2447084 w 3965817"/>
              <a:gd name="connsiteY4" fmla="*/ 821 h 1970781"/>
              <a:gd name="connsiteX5" fmla="*/ 3965817 w 3965817"/>
              <a:gd name="connsiteY5" fmla="*/ 1970781 h 1970781"/>
              <a:gd name="connsiteX6" fmla="*/ 1982157 w 3965817"/>
              <a:gd name="connsiteY6" fmla="*/ 1970781 h 1970781"/>
              <a:gd name="connsiteX7" fmla="*/ 0 w 3965817"/>
              <a:gd name="connsiteY7" fmla="*/ 1970781 h 1970781"/>
              <a:gd name="connsiteX0" fmla="*/ 1518216 w 3965817"/>
              <a:gd name="connsiteY0" fmla="*/ 0 h 1970781"/>
              <a:gd name="connsiteX1" fmla="*/ 1982157 w 3965817"/>
              <a:gd name="connsiteY1" fmla="*/ 121701 h 1970781"/>
              <a:gd name="connsiteX2" fmla="*/ 2264677 w 3965817"/>
              <a:gd name="connsiteY2" fmla="*/ 290029 h 1970781"/>
              <a:gd name="connsiteX3" fmla="*/ 2447084 w 3965817"/>
              <a:gd name="connsiteY3" fmla="*/ 821 h 1970781"/>
              <a:gd name="connsiteX4" fmla="*/ 3965817 w 3965817"/>
              <a:gd name="connsiteY4" fmla="*/ 1970781 h 1970781"/>
              <a:gd name="connsiteX5" fmla="*/ 1982157 w 3965817"/>
              <a:gd name="connsiteY5" fmla="*/ 1970781 h 1970781"/>
              <a:gd name="connsiteX6" fmla="*/ 0 w 3965817"/>
              <a:gd name="connsiteY6" fmla="*/ 1970781 h 1970781"/>
              <a:gd name="connsiteX7" fmla="*/ 1518216 w 3965817"/>
              <a:gd name="connsiteY7" fmla="*/ 0 h 1970781"/>
              <a:gd name="connsiteX0" fmla="*/ 1518216 w 3965817"/>
              <a:gd name="connsiteY0" fmla="*/ 0 h 1970781"/>
              <a:gd name="connsiteX1" fmla="*/ 2264677 w 3965817"/>
              <a:gd name="connsiteY1" fmla="*/ 290029 h 1970781"/>
              <a:gd name="connsiteX2" fmla="*/ 2447084 w 3965817"/>
              <a:gd name="connsiteY2" fmla="*/ 821 h 1970781"/>
              <a:gd name="connsiteX3" fmla="*/ 3965817 w 3965817"/>
              <a:gd name="connsiteY3" fmla="*/ 1970781 h 1970781"/>
              <a:gd name="connsiteX4" fmla="*/ 1982157 w 3965817"/>
              <a:gd name="connsiteY4" fmla="*/ 1970781 h 1970781"/>
              <a:gd name="connsiteX5" fmla="*/ 0 w 3965817"/>
              <a:gd name="connsiteY5" fmla="*/ 1970781 h 1970781"/>
              <a:gd name="connsiteX6" fmla="*/ 1518216 w 3965817"/>
              <a:gd name="connsiteY6" fmla="*/ 0 h 1970781"/>
              <a:gd name="connsiteX0" fmla="*/ 1518216 w 3965817"/>
              <a:gd name="connsiteY0" fmla="*/ 0 h 1970781"/>
              <a:gd name="connsiteX1" fmla="*/ 2447084 w 3965817"/>
              <a:gd name="connsiteY1" fmla="*/ 821 h 1970781"/>
              <a:gd name="connsiteX2" fmla="*/ 3965817 w 3965817"/>
              <a:gd name="connsiteY2" fmla="*/ 1970781 h 1970781"/>
              <a:gd name="connsiteX3" fmla="*/ 1982157 w 3965817"/>
              <a:gd name="connsiteY3" fmla="*/ 1970781 h 1970781"/>
              <a:gd name="connsiteX4" fmla="*/ 0 w 3965817"/>
              <a:gd name="connsiteY4" fmla="*/ 1970781 h 1970781"/>
              <a:gd name="connsiteX5" fmla="*/ 1518216 w 3965817"/>
              <a:gd name="connsiteY5" fmla="*/ 0 h 1970781"/>
              <a:gd name="connsiteX0" fmla="*/ 1518216 w 3965817"/>
              <a:gd name="connsiteY0" fmla="*/ 0 h 1970781"/>
              <a:gd name="connsiteX1" fmla="*/ 2447084 w 3965817"/>
              <a:gd name="connsiteY1" fmla="*/ 821 h 1970781"/>
              <a:gd name="connsiteX2" fmla="*/ 3965817 w 3965817"/>
              <a:gd name="connsiteY2" fmla="*/ 1970781 h 1970781"/>
              <a:gd name="connsiteX3" fmla="*/ 0 w 3965817"/>
              <a:gd name="connsiteY3" fmla="*/ 1970781 h 1970781"/>
              <a:gd name="connsiteX4" fmla="*/ 1518216 w 3965817"/>
              <a:gd name="connsiteY4" fmla="*/ 0 h 19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5817" h="1970781">
                <a:moveTo>
                  <a:pt x="1518216" y="0"/>
                </a:moveTo>
                <a:lnTo>
                  <a:pt x="2447084" y="821"/>
                </a:lnTo>
                <a:lnTo>
                  <a:pt x="3965817" y="1970781"/>
                </a:lnTo>
                <a:lnTo>
                  <a:pt x="0" y="1970781"/>
                </a:lnTo>
                <a:lnTo>
                  <a:pt x="1518216" y="0"/>
                </a:lnTo>
                <a:close/>
              </a:path>
            </a:pathLst>
          </a:custGeom>
          <a:solidFill>
            <a:srgbClr val="CDC6D8"/>
          </a:solidFill>
          <a:ln w="0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8" name="Freeform 54">
            <a:extLst>
              <a:ext uri="{FF2B5EF4-FFF2-40B4-BE49-F238E27FC236}">
                <a16:creationId xmlns:a16="http://schemas.microsoft.com/office/drawing/2014/main" id="{D899B914-D668-54AA-37E1-7B2DD979B9BD}"/>
              </a:ext>
            </a:extLst>
          </p:cNvPr>
          <p:cNvSpPr/>
          <p:nvPr/>
        </p:nvSpPr>
        <p:spPr>
          <a:xfrm>
            <a:off x="2138011" y="10391974"/>
            <a:ext cx="183906" cy="258232"/>
          </a:xfrm>
          <a:custGeom>
            <a:avLst/>
            <a:gdLst>
              <a:gd name="connsiteX0" fmla="*/ 73326 w 77673"/>
              <a:gd name="connsiteY0" fmla="*/ 62842 h 152117"/>
              <a:gd name="connsiteX1" fmla="*/ 73906 w 77673"/>
              <a:gd name="connsiteY1" fmla="*/ 62842 h 152117"/>
              <a:gd name="connsiteX2" fmla="*/ 74775 w 77673"/>
              <a:gd name="connsiteY2" fmla="*/ 69799 h 152117"/>
              <a:gd name="connsiteX3" fmla="*/ 77094 w 77673"/>
              <a:gd name="connsiteY3" fmla="*/ 67190 h 152117"/>
              <a:gd name="connsiteX4" fmla="*/ 75065 w 77673"/>
              <a:gd name="connsiteY4" fmla="*/ 59364 h 152117"/>
              <a:gd name="connsiteX5" fmla="*/ 75065 w 77673"/>
              <a:gd name="connsiteY5" fmla="*/ 57914 h 152117"/>
              <a:gd name="connsiteX6" fmla="*/ 75645 w 77673"/>
              <a:gd name="connsiteY6" fmla="*/ 54436 h 152117"/>
              <a:gd name="connsiteX7" fmla="*/ 73906 w 77673"/>
              <a:gd name="connsiteY7" fmla="*/ 51538 h 152117"/>
              <a:gd name="connsiteX8" fmla="*/ 73616 w 77673"/>
              <a:gd name="connsiteY8" fmla="*/ 50958 h 152117"/>
              <a:gd name="connsiteX9" fmla="*/ 70428 w 77673"/>
              <a:gd name="connsiteY9" fmla="*/ 50379 h 152117"/>
              <a:gd name="connsiteX10" fmla="*/ 64921 w 77673"/>
              <a:gd name="connsiteY10" fmla="*/ 51828 h 152117"/>
              <a:gd name="connsiteX11" fmla="*/ 52169 w 77673"/>
              <a:gd name="connsiteY11" fmla="*/ 44001 h 152117"/>
              <a:gd name="connsiteX12" fmla="*/ 54777 w 77673"/>
              <a:gd name="connsiteY12" fmla="*/ 31248 h 152117"/>
              <a:gd name="connsiteX13" fmla="*/ 54777 w 77673"/>
              <a:gd name="connsiteY13" fmla="*/ 30089 h 152117"/>
              <a:gd name="connsiteX14" fmla="*/ 54197 w 77673"/>
              <a:gd name="connsiteY14" fmla="*/ 24871 h 152117"/>
              <a:gd name="connsiteX15" fmla="*/ 58255 w 77673"/>
              <a:gd name="connsiteY15" fmla="*/ 24001 h 152117"/>
              <a:gd name="connsiteX16" fmla="*/ 60863 w 77673"/>
              <a:gd name="connsiteY16" fmla="*/ 23422 h 152117"/>
              <a:gd name="connsiteX17" fmla="*/ 65501 w 77673"/>
              <a:gd name="connsiteY17" fmla="*/ 20233 h 152117"/>
              <a:gd name="connsiteX18" fmla="*/ 67529 w 77673"/>
              <a:gd name="connsiteY18" fmla="*/ 15016 h 152117"/>
              <a:gd name="connsiteX19" fmla="*/ 73036 w 77673"/>
              <a:gd name="connsiteY19" fmla="*/ 17335 h 152117"/>
              <a:gd name="connsiteX20" fmla="*/ 73326 w 77673"/>
              <a:gd name="connsiteY20" fmla="*/ 16755 h 152117"/>
              <a:gd name="connsiteX21" fmla="*/ 72746 w 77673"/>
              <a:gd name="connsiteY21" fmla="*/ 15596 h 152117"/>
              <a:gd name="connsiteX22" fmla="*/ 69848 w 77673"/>
              <a:gd name="connsiteY22" fmla="*/ 8639 h 152117"/>
              <a:gd name="connsiteX23" fmla="*/ 69848 w 77673"/>
              <a:gd name="connsiteY23" fmla="*/ 6900 h 152117"/>
              <a:gd name="connsiteX24" fmla="*/ 63182 w 77673"/>
              <a:gd name="connsiteY24" fmla="*/ 233 h 152117"/>
              <a:gd name="connsiteX25" fmla="*/ 55936 w 77673"/>
              <a:gd name="connsiteY25" fmla="*/ 1103 h 152117"/>
              <a:gd name="connsiteX26" fmla="*/ 53618 w 77673"/>
              <a:gd name="connsiteY26" fmla="*/ 2552 h 152117"/>
              <a:gd name="connsiteX27" fmla="*/ 51299 w 77673"/>
              <a:gd name="connsiteY27" fmla="*/ 10958 h 152117"/>
              <a:gd name="connsiteX28" fmla="*/ 48691 w 77673"/>
              <a:gd name="connsiteY28" fmla="*/ 15016 h 152117"/>
              <a:gd name="connsiteX29" fmla="*/ 45792 w 77673"/>
              <a:gd name="connsiteY29" fmla="*/ 15016 h 152117"/>
              <a:gd name="connsiteX30" fmla="*/ 44633 w 77673"/>
              <a:gd name="connsiteY30" fmla="*/ 15016 h 152117"/>
              <a:gd name="connsiteX31" fmla="*/ 41735 w 77673"/>
              <a:gd name="connsiteY31" fmla="*/ 12117 h 152117"/>
              <a:gd name="connsiteX32" fmla="*/ 41735 w 77673"/>
              <a:gd name="connsiteY32" fmla="*/ 10088 h 152117"/>
              <a:gd name="connsiteX33" fmla="*/ 37387 w 77673"/>
              <a:gd name="connsiteY33" fmla="*/ 4871 h 152117"/>
              <a:gd name="connsiteX34" fmla="*/ 31011 w 77673"/>
              <a:gd name="connsiteY34" fmla="*/ 4291 h 152117"/>
              <a:gd name="connsiteX35" fmla="*/ 19998 w 77673"/>
              <a:gd name="connsiteY35" fmla="*/ 13856 h 152117"/>
              <a:gd name="connsiteX36" fmla="*/ 16520 w 77673"/>
              <a:gd name="connsiteY36" fmla="*/ 22262 h 152117"/>
              <a:gd name="connsiteX37" fmla="*/ 11593 w 77673"/>
              <a:gd name="connsiteY37" fmla="*/ 28059 h 152117"/>
              <a:gd name="connsiteX38" fmla="*/ 11593 w 77673"/>
              <a:gd name="connsiteY38" fmla="*/ 28929 h 152117"/>
              <a:gd name="connsiteX39" fmla="*/ 14781 w 77673"/>
              <a:gd name="connsiteY39" fmla="*/ 27479 h 152117"/>
              <a:gd name="connsiteX40" fmla="*/ 11883 w 77673"/>
              <a:gd name="connsiteY40" fmla="*/ 31827 h 152117"/>
              <a:gd name="connsiteX41" fmla="*/ 11883 w 77673"/>
              <a:gd name="connsiteY41" fmla="*/ 35016 h 152117"/>
              <a:gd name="connsiteX42" fmla="*/ 13042 w 77673"/>
              <a:gd name="connsiteY42" fmla="*/ 33277 h 152117"/>
              <a:gd name="connsiteX43" fmla="*/ 13622 w 77673"/>
              <a:gd name="connsiteY43" fmla="*/ 33567 h 152117"/>
              <a:gd name="connsiteX44" fmla="*/ 9274 w 77673"/>
              <a:gd name="connsiteY44" fmla="*/ 42842 h 152117"/>
              <a:gd name="connsiteX45" fmla="*/ 8695 w 77673"/>
              <a:gd name="connsiteY45" fmla="*/ 37045 h 152117"/>
              <a:gd name="connsiteX46" fmla="*/ 6376 w 77673"/>
              <a:gd name="connsiteY46" fmla="*/ 47190 h 152117"/>
              <a:gd name="connsiteX47" fmla="*/ 4347 w 77673"/>
              <a:gd name="connsiteY47" fmla="*/ 46031 h 152117"/>
              <a:gd name="connsiteX48" fmla="*/ 4637 w 77673"/>
              <a:gd name="connsiteY48" fmla="*/ 47190 h 152117"/>
              <a:gd name="connsiteX49" fmla="*/ 6956 w 77673"/>
              <a:gd name="connsiteY49" fmla="*/ 51248 h 152117"/>
              <a:gd name="connsiteX50" fmla="*/ 8115 w 77673"/>
              <a:gd name="connsiteY50" fmla="*/ 53277 h 152117"/>
              <a:gd name="connsiteX51" fmla="*/ 14491 w 77673"/>
              <a:gd name="connsiteY51" fmla="*/ 57914 h 152117"/>
              <a:gd name="connsiteX52" fmla="*/ 15940 w 77673"/>
              <a:gd name="connsiteY52" fmla="*/ 60524 h 152117"/>
              <a:gd name="connsiteX53" fmla="*/ 15940 w 77673"/>
              <a:gd name="connsiteY53" fmla="*/ 64581 h 152117"/>
              <a:gd name="connsiteX54" fmla="*/ 16810 w 77673"/>
              <a:gd name="connsiteY54" fmla="*/ 64581 h 152117"/>
              <a:gd name="connsiteX55" fmla="*/ 16810 w 77673"/>
              <a:gd name="connsiteY55" fmla="*/ 59364 h 152117"/>
              <a:gd name="connsiteX56" fmla="*/ 23186 w 77673"/>
              <a:gd name="connsiteY56" fmla="*/ 60233 h 152117"/>
              <a:gd name="connsiteX57" fmla="*/ 23186 w 77673"/>
              <a:gd name="connsiteY57" fmla="*/ 60813 h 152117"/>
              <a:gd name="connsiteX58" fmla="*/ 24056 w 77673"/>
              <a:gd name="connsiteY58" fmla="*/ 75306 h 152117"/>
              <a:gd name="connsiteX59" fmla="*/ 24056 w 77673"/>
              <a:gd name="connsiteY59" fmla="*/ 76466 h 152117"/>
              <a:gd name="connsiteX60" fmla="*/ 22316 w 77673"/>
              <a:gd name="connsiteY60" fmla="*/ 90378 h 152117"/>
              <a:gd name="connsiteX61" fmla="*/ 20867 w 77673"/>
              <a:gd name="connsiteY61" fmla="*/ 98494 h 152117"/>
              <a:gd name="connsiteX62" fmla="*/ 18839 w 77673"/>
              <a:gd name="connsiteY62" fmla="*/ 104582 h 152117"/>
              <a:gd name="connsiteX63" fmla="*/ 14201 w 77673"/>
              <a:gd name="connsiteY63" fmla="*/ 110958 h 152117"/>
              <a:gd name="connsiteX64" fmla="*/ 8985 w 77673"/>
              <a:gd name="connsiteY64" fmla="*/ 118784 h 152117"/>
              <a:gd name="connsiteX65" fmla="*/ 4347 w 77673"/>
              <a:gd name="connsiteY65" fmla="*/ 133277 h 152117"/>
              <a:gd name="connsiteX66" fmla="*/ 3478 w 77673"/>
              <a:gd name="connsiteY66" fmla="*/ 135596 h 152117"/>
              <a:gd name="connsiteX67" fmla="*/ 0 w 77673"/>
              <a:gd name="connsiteY67" fmla="*/ 148060 h 152117"/>
              <a:gd name="connsiteX68" fmla="*/ 3188 w 77673"/>
              <a:gd name="connsiteY68" fmla="*/ 149219 h 152117"/>
              <a:gd name="connsiteX69" fmla="*/ 6376 w 77673"/>
              <a:gd name="connsiteY69" fmla="*/ 150089 h 152117"/>
              <a:gd name="connsiteX70" fmla="*/ 13912 w 77673"/>
              <a:gd name="connsiteY70" fmla="*/ 152118 h 152117"/>
              <a:gd name="connsiteX71" fmla="*/ 17100 w 77673"/>
              <a:gd name="connsiteY71" fmla="*/ 152118 h 152117"/>
              <a:gd name="connsiteX72" fmla="*/ 24345 w 77673"/>
              <a:gd name="connsiteY72" fmla="*/ 149219 h 152117"/>
              <a:gd name="connsiteX73" fmla="*/ 20578 w 77673"/>
              <a:gd name="connsiteY73" fmla="*/ 145161 h 152117"/>
              <a:gd name="connsiteX74" fmla="*/ 18259 w 77673"/>
              <a:gd name="connsiteY74" fmla="*/ 142842 h 152117"/>
              <a:gd name="connsiteX75" fmla="*/ 15071 w 77673"/>
              <a:gd name="connsiteY75" fmla="*/ 138495 h 152117"/>
              <a:gd name="connsiteX76" fmla="*/ 14201 w 77673"/>
              <a:gd name="connsiteY76" fmla="*/ 137045 h 152117"/>
              <a:gd name="connsiteX77" fmla="*/ 19128 w 77673"/>
              <a:gd name="connsiteY77" fmla="*/ 135886 h 152117"/>
              <a:gd name="connsiteX78" fmla="*/ 21447 w 77673"/>
              <a:gd name="connsiteY78" fmla="*/ 133567 h 152117"/>
              <a:gd name="connsiteX79" fmla="*/ 26084 w 77673"/>
              <a:gd name="connsiteY79" fmla="*/ 117915 h 152117"/>
              <a:gd name="connsiteX80" fmla="*/ 32171 w 77673"/>
              <a:gd name="connsiteY80" fmla="*/ 113277 h 152117"/>
              <a:gd name="connsiteX81" fmla="*/ 40286 w 77673"/>
              <a:gd name="connsiteY81" fmla="*/ 92408 h 152117"/>
              <a:gd name="connsiteX82" fmla="*/ 42604 w 77673"/>
              <a:gd name="connsiteY82" fmla="*/ 83712 h 152117"/>
              <a:gd name="connsiteX83" fmla="*/ 53328 w 77673"/>
              <a:gd name="connsiteY83" fmla="*/ 92408 h 152117"/>
              <a:gd name="connsiteX84" fmla="*/ 48980 w 77673"/>
              <a:gd name="connsiteY84" fmla="*/ 108350 h 152117"/>
              <a:gd name="connsiteX85" fmla="*/ 47531 w 77673"/>
              <a:gd name="connsiteY85" fmla="*/ 116465 h 152117"/>
              <a:gd name="connsiteX86" fmla="*/ 46662 w 77673"/>
              <a:gd name="connsiteY86" fmla="*/ 130958 h 152117"/>
              <a:gd name="connsiteX87" fmla="*/ 51589 w 77673"/>
              <a:gd name="connsiteY87" fmla="*/ 135306 h 152117"/>
              <a:gd name="connsiteX88" fmla="*/ 55067 w 77673"/>
              <a:gd name="connsiteY88" fmla="*/ 134147 h 152117"/>
              <a:gd name="connsiteX89" fmla="*/ 61443 w 77673"/>
              <a:gd name="connsiteY89" fmla="*/ 135016 h 152117"/>
              <a:gd name="connsiteX90" fmla="*/ 64921 w 77673"/>
              <a:gd name="connsiteY90" fmla="*/ 134437 h 152117"/>
              <a:gd name="connsiteX91" fmla="*/ 71007 w 77673"/>
              <a:gd name="connsiteY91" fmla="*/ 131538 h 152117"/>
              <a:gd name="connsiteX92" fmla="*/ 70428 w 77673"/>
              <a:gd name="connsiteY92" fmla="*/ 129509 h 152117"/>
              <a:gd name="connsiteX93" fmla="*/ 66660 w 77673"/>
              <a:gd name="connsiteY93" fmla="*/ 127480 h 152117"/>
              <a:gd name="connsiteX94" fmla="*/ 63472 w 77673"/>
              <a:gd name="connsiteY94" fmla="*/ 126321 h 152117"/>
              <a:gd name="connsiteX95" fmla="*/ 58835 w 77673"/>
              <a:gd name="connsiteY95" fmla="*/ 122843 h 152117"/>
              <a:gd name="connsiteX96" fmla="*/ 59124 w 77673"/>
              <a:gd name="connsiteY96" fmla="*/ 122262 h 152117"/>
              <a:gd name="connsiteX97" fmla="*/ 63182 w 77673"/>
              <a:gd name="connsiteY97" fmla="*/ 116176 h 152117"/>
              <a:gd name="connsiteX98" fmla="*/ 63762 w 77673"/>
              <a:gd name="connsiteY98" fmla="*/ 103712 h 152117"/>
              <a:gd name="connsiteX99" fmla="*/ 66660 w 77673"/>
              <a:gd name="connsiteY99" fmla="*/ 100234 h 152117"/>
              <a:gd name="connsiteX100" fmla="*/ 67239 w 77673"/>
              <a:gd name="connsiteY100" fmla="*/ 89509 h 152117"/>
              <a:gd name="connsiteX101" fmla="*/ 65501 w 77673"/>
              <a:gd name="connsiteY101" fmla="*/ 84871 h 152117"/>
              <a:gd name="connsiteX102" fmla="*/ 53038 w 77673"/>
              <a:gd name="connsiteY102" fmla="*/ 70958 h 152117"/>
              <a:gd name="connsiteX103" fmla="*/ 47821 w 77673"/>
              <a:gd name="connsiteY103" fmla="*/ 66321 h 152117"/>
              <a:gd name="connsiteX104" fmla="*/ 44923 w 77673"/>
              <a:gd name="connsiteY104" fmla="*/ 59943 h 152117"/>
              <a:gd name="connsiteX105" fmla="*/ 46082 w 77673"/>
              <a:gd name="connsiteY105" fmla="*/ 58494 h 152117"/>
              <a:gd name="connsiteX106" fmla="*/ 49560 w 77673"/>
              <a:gd name="connsiteY106" fmla="*/ 61393 h 152117"/>
              <a:gd name="connsiteX107" fmla="*/ 51009 w 77673"/>
              <a:gd name="connsiteY107" fmla="*/ 58784 h 152117"/>
              <a:gd name="connsiteX108" fmla="*/ 49270 w 77673"/>
              <a:gd name="connsiteY108" fmla="*/ 52407 h 152117"/>
              <a:gd name="connsiteX109" fmla="*/ 71877 w 77673"/>
              <a:gd name="connsiteY109" fmla="*/ 59364 h 152117"/>
              <a:gd name="connsiteX110" fmla="*/ 72746 w 77673"/>
              <a:gd name="connsiteY110" fmla="*/ 69219 h 152117"/>
              <a:gd name="connsiteX111" fmla="*/ 73906 w 77673"/>
              <a:gd name="connsiteY111" fmla="*/ 82842 h 152117"/>
              <a:gd name="connsiteX112" fmla="*/ 75355 w 77673"/>
              <a:gd name="connsiteY112" fmla="*/ 103422 h 152117"/>
              <a:gd name="connsiteX113" fmla="*/ 76804 w 77673"/>
              <a:gd name="connsiteY113" fmla="*/ 126321 h 152117"/>
              <a:gd name="connsiteX114" fmla="*/ 77673 w 77673"/>
              <a:gd name="connsiteY114" fmla="*/ 126900 h 152117"/>
              <a:gd name="connsiteX115" fmla="*/ 73906 w 77673"/>
              <a:gd name="connsiteY115" fmla="*/ 62552 h 152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77673" h="152117">
                <a:moveTo>
                  <a:pt x="73326" y="62842"/>
                </a:moveTo>
                <a:cubicBezTo>
                  <a:pt x="73326" y="62842"/>
                  <a:pt x="73616" y="62842"/>
                  <a:pt x="73906" y="62842"/>
                </a:cubicBezTo>
                <a:cubicBezTo>
                  <a:pt x="73906" y="65161"/>
                  <a:pt x="74485" y="67480"/>
                  <a:pt x="74775" y="69799"/>
                </a:cubicBezTo>
                <a:cubicBezTo>
                  <a:pt x="76514" y="69799"/>
                  <a:pt x="77673" y="69219"/>
                  <a:pt x="77094" y="67190"/>
                </a:cubicBezTo>
                <a:cubicBezTo>
                  <a:pt x="76224" y="64581"/>
                  <a:pt x="75645" y="61973"/>
                  <a:pt x="75065" y="59364"/>
                </a:cubicBezTo>
                <a:cubicBezTo>
                  <a:pt x="75065" y="59074"/>
                  <a:pt x="75065" y="58494"/>
                  <a:pt x="75065" y="57914"/>
                </a:cubicBezTo>
                <a:cubicBezTo>
                  <a:pt x="75065" y="56755"/>
                  <a:pt x="75645" y="55595"/>
                  <a:pt x="75645" y="54436"/>
                </a:cubicBezTo>
                <a:cubicBezTo>
                  <a:pt x="75645" y="53277"/>
                  <a:pt x="76224" y="51538"/>
                  <a:pt x="73906" y="51538"/>
                </a:cubicBezTo>
                <a:cubicBezTo>
                  <a:pt x="73906" y="51538"/>
                  <a:pt x="73906" y="51248"/>
                  <a:pt x="73616" y="50958"/>
                </a:cubicBezTo>
                <a:cubicBezTo>
                  <a:pt x="73036" y="49798"/>
                  <a:pt x="71297" y="49509"/>
                  <a:pt x="70428" y="50379"/>
                </a:cubicBezTo>
                <a:cubicBezTo>
                  <a:pt x="68399" y="52697"/>
                  <a:pt x="67529" y="53277"/>
                  <a:pt x="64921" y="51828"/>
                </a:cubicBezTo>
                <a:cubicBezTo>
                  <a:pt x="60574" y="49509"/>
                  <a:pt x="56516" y="46610"/>
                  <a:pt x="52169" y="44001"/>
                </a:cubicBezTo>
                <a:cubicBezTo>
                  <a:pt x="54487" y="39653"/>
                  <a:pt x="55067" y="35596"/>
                  <a:pt x="54777" y="31248"/>
                </a:cubicBezTo>
                <a:cubicBezTo>
                  <a:pt x="54777" y="30958"/>
                  <a:pt x="54777" y="30378"/>
                  <a:pt x="54777" y="30089"/>
                </a:cubicBezTo>
                <a:cubicBezTo>
                  <a:pt x="55936" y="28349"/>
                  <a:pt x="55936" y="26320"/>
                  <a:pt x="54197" y="24871"/>
                </a:cubicBezTo>
                <a:cubicBezTo>
                  <a:pt x="55646" y="23422"/>
                  <a:pt x="56516" y="22842"/>
                  <a:pt x="58255" y="24001"/>
                </a:cubicBezTo>
                <a:cubicBezTo>
                  <a:pt x="58835" y="24292"/>
                  <a:pt x="59994" y="24001"/>
                  <a:pt x="60863" y="23422"/>
                </a:cubicBezTo>
                <a:cubicBezTo>
                  <a:pt x="62313" y="22552"/>
                  <a:pt x="64051" y="21393"/>
                  <a:pt x="65501" y="20233"/>
                </a:cubicBezTo>
                <a:cubicBezTo>
                  <a:pt x="66080" y="18784"/>
                  <a:pt x="66950" y="16755"/>
                  <a:pt x="67529" y="15016"/>
                </a:cubicBezTo>
                <a:cubicBezTo>
                  <a:pt x="69558" y="15885"/>
                  <a:pt x="71297" y="16465"/>
                  <a:pt x="73036" y="17335"/>
                </a:cubicBezTo>
                <a:cubicBezTo>
                  <a:pt x="73036" y="17335"/>
                  <a:pt x="73036" y="17045"/>
                  <a:pt x="73326" y="16755"/>
                </a:cubicBezTo>
                <a:cubicBezTo>
                  <a:pt x="73326" y="16465"/>
                  <a:pt x="73326" y="15885"/>
                  <a:pt x="72746" y="15596"/>
                </a:cubicBezTo>
                <a:cubicBezTo>
                  <a:pt x="70717" y="13856"/>
                  <a:pt x="69558" y="11537"/>
                  <a:pt x="69848" y="8639"/>
                </a:cubicBezTo>
                <a:cubicBezTo>
                  <a:pt x="69848" y="8059"/>
                  <a:pt x="69848" y="7480"/>
                  <a:pt x="69848" y="6900"/>
                </a:cubicBezTo>
                <a:cubicBezTo>
                  <a:pt x="68979" y="3421"/>
                  <a:pt x="66660" y="1392"/>
                  <a:pt x="63182" y="233"/>
                </a:cubicBezTo>
                <a:cubicBezTo>
                  <a:pt x="60574" y="-346"/>
                  <a:pt x="58255" y="233"/>
                  <a:pt x="55936" y="1103"/>
                </a:cubicBezTo>
                <a:cubicBezTo>
                  <a:pt x="55067" y="1392"/>
                  <a:pt x="53618" y="1972"/>
                  <a:pt x="53618" y="2552"/>
                </a:cubicBezTo>
                <a:cubicBezTo>
                  <a:pt x="52748" y="5161"/>
                  <a:pt x="52169" y="8059"/>
                  <a:pt x="51299" y="10958"/>
                </a:cubicBezTo>
                <a:cubicBezTo>
                  <a:pt x="50720" y="12407"/>
                  <a:pt x="49850" y="13856"/>
                  <a:pt x="48691" y="15016"/>
                </a:cubicBezTo>
                <a:cubicBezTo>
                  <a:pt x="48401" y="15596"/>
                  <a:pt x="46662" y="15016"/>
                  <a:pt x="45792" y="15016"/>
                </a:cubicBezTo>
                <a:cubicBezTo>
                  <a:pt x="45503" y="15016"/>
                  <a:pt x="44923" y="15016"/>
                  <a:pt x="44633" y="15016"/>
                </a:cubicBezTo>
                <a:cubicBezTo>
                  <a:pt x="42025" y="15596"/>
                  <a:pt x="42025" y="13856"/>
                  <a:pt x="41735" y="12117"/>
                </a:cubicBezTo>
                <a:cubicBezTo>
                  <a:pt x="41735" y="11537"/>
                  <a:pt x="41735" y="10668"/>
                  <a:pt x="41735" y="10088"/>
                </a:cubicBezTo>
                <a:cubicBezTo>
                  <a:pt x="41735" y="6900"/>
                  <a:pt x="40576" y="5451"/>
                  <a:pt x="37387" y="4871"/>
                </a:cubicBezTo>
                <a:cubicBezTo>
                  <a:pt x="35359" y="4581"/>
                  <a:pt x="33040" y="4291"/>
                  <a:pt x="31011" y="4291"/>
                </a:cubicBezTo>
                <a:cubicBezTo>
                  <a:pt x="25505" y="4291"/>
                  <a:pt x="21157" y="8349"/>
                  <a:pt x="19998" y="13856"/>
                </a:cubicBezTo>
                <a:cubicBezTo>
                  <a:pt x="19418" y="16755"/>
                  <a:pt x="17969" y="19654"/>
                  <a:pt x="16520" y="22262"/>
                </a:cubicBezTo>
                <a:cubicBezTo>
                  <a:pt x="15361" y="24292"/>
                  <a:pt x="13332" y="26030"/>
                  <a:pt x="11593" y="28059"/>
                </a:cubicBezTo>
                <a:cubicBezTo>
                  <a:pt x="11593" y="28059"/>
                  <a:pt x="11593" y="28349"/>
                  <a:pt x="11593" y="28929"/>
                </a:cubicBezTo>
                <a:cubicBezTo>
                  <a:pt x="12752" y="28349"/>
                  <a:pt x="13332" y="28059"/>
                  <a:pt x="14781" y="27479"/>
                </a:cubicBezTo>
                <a:cubicBezTo>
                  <a:pt x="13622" y="29219"/>
                  <a:pt x="12752" y="30378"/>
                  <a:pt x="11883" y="31827"/>
                </a:cubicBezTo>
                <a:cubicBezTo>
                  <a:pt x="11883" y="32697"/>
                  <a:pt x="11883" y="33567"/>
                  <a:pt x="11883" y="35016"/>
                </a:cubicBezTo>
                <a:cubicBezTo>
                  <a:pt x="12462" y="34146"/>
                  <a:pt x="12752" y="33567"/>
                  <a:pt x="13042" y="33277"/>
                </a:cubicBezTo>
                <a:cubicBezTo>
                  <a:pt x="13042" y="33277"/>
                  <a:pt x="13332" y="33277"/>
                  <a:pt x="13622" y="33567"/>
                </a:cubicBezTo>
                <a:cubicBezTo>
                  <a:pt x="12173" y="36465"/>
                  <a:pt x="10723" y="39653"/>
                  <a:pt x="9274" y="42842"/>
                </a:cubicBezTo>
                <a:cubicBezTo>
                  <a:pt x="7535" y="40813"/>
                  <a:pt x="8695" y="39074"/>
                  <a:pt x="8695" y="37045"/>
                </a:cubicBezTo>
                <a:cubicBezTo>
                  <a:pt x="7825" y="40523"/>
                  <a:pt x="7246" y="43712"/>
                  <a:pt x="6376" y="47190"/>
                </a:cubicBezTo>
                <a:cubicBezTo>
                  <a:pt x="5797" y="46900"/>
                  <a:pt x="5217" y="46320"/>
                  <a:pt x="4347" y="46031"/>
                </a:cubicBezTo>
                <a:cubicBezTo>
                  <a:pt x="4347" y="46610"/>
                  <a:pt x="4347" y="47190"/>
                  <a:pt x="4637" y="47190"/>
                </a:cubicBezTo>
                <a:cubicBezTo>
                  <a:pt x="6086" y="48349"/>
                  <a:pt x="6956" y="49509"/>
                  <a:pt x="6956" y="51248"/>
                </a:cubicBezTo>
                <a:cubicBezTo>
                  <a:pt x="6956" y="52117"/>
                  <a:pt x="7535" y="52697"/>
                  <a:pt x="8115" y="53277"/>
                </a:cubicBezTo>
                <a:cubicBezTo>
                  <a:pt x="10144" y="55016"/>
                  <a:pt x="12173" y="56755"/>
                  <a:pt x="14491" y="57914"/>
                </a:cubicBezTo>
                <a:cubicBezTo>
                  <a:pt x="15650" y="58494"/>
                  <a:pt x="16230" y="59074"/>
                  <a:pt x="15940" y="60524"/>
                </a:cubicBezTo>
                <a:cubicBezTo>
                  <a:pt x="15940" y="61973"/>
                  <a:pt x="15940" y="63132"/>
                  <a:pt x="15940" y="64581"/>
                </a:cubicBezTo>
                <a:cubicBezTo>
                  <a:pt x="15940" y="64581"/>
                  <a:pt x="16520" y="64581"/>
                  <a:pt x="16810" y="64581"/>
                </a:cubicBezTo>
                <a:lnTo>
                  <a:pt x="16810" y="59364"/>
                </a:lnTo>
                <a:cubicBezTo>
                  <a:pt x="19128" y="59364"/>
                  <a:pt x="21157" y="59943"/>
                  <a:pt x="23186" y="60233"/>
                </a:cubicBezTo>
                <a:cubicBezTo>
                  <a:pt x="23186" y="60233"/>
                  <a:pt x="23186" y="60524"/>
                  <a:pt x="23186" y="60813"/>
                </a:cubicBezTo>
                <a:cubicBezTo>
                  <a:pt x="22027" y="65740"/>
                  <a:pt x="21157" y="70669"/>
                  <a:pt x="24056" y="75306"/>
                </a:cubicBezTo>
                <a:cubicBezTo>
                  <a:pt x="24056" y="75306"/>
                  <a:pt x="24056" y="75885"/>
                  <a:pt x="24056" y="76466"/>
                </a:cubicBezTo>
                <a:cubicBezTo>
                  <a:pt x="23476" y="81103"/>
                  <a:pt x="22896" y="85741"/>
                  <a:pt x="22316" y="90378"/>
                </a:cubicBezTo>
                <a:cubicBezTo>
                  <a:pt x="22027" y="93277"/>
                  <a:pt x="21447" y="95886"/>
                  <a:pt x="20867" y="98494"/>
                </a:cubicBezTo>
                <a:cubicBezTo>
                  <a:pt x="20288" y="100523"/>
                  <a:pt x="19998" y="102842"/>
                  <a:pt x="18839" y="104582"/>
                </a:cubicBezTo>
                <a:cubicBezTo>
                  <a:pt x="17679" y="106901"/>
                  <a:pt x="15650" y="108929"/>
                  <a:pt x="14201" y="110958"/>
                </a:cubicBezTo>
                <a:cubicBezTo>
                  <a:pt x="12462" y="113567"/>
                  <a:pt x="10144" y="115886"/>
                  <a:pt x="8985" y="118784"/>
                </a:cubicBezTo>
                <a:cubicBezTo>
                  <a:pt x="7246" y="123422"/>
                  <a:pt x="4347" y="127770"/>
                  <a:pt x="4347" y="133277"/>
                </a:cubicBezTo>
                <a:cubicBezTo>
                  <a:pt x="4347" y="134147"/>
                  <a:pt x="3768" y="135016"/>
                  <a:pt x="3478" y="135596"/>
                </a:cubicBezTo>
                <a:cubicBezTo>
                  <a:pt x="1449" y="139654"/>
                  <a:pt x="0" y="143712"/>
                  <a:pt x="0" y="148060"/>
                </a:cubicBezTo>
                <a:cubicBezTo>
                  <a:pt x="1159" y="148640"/>
                  <a:pt x="2319" y="148930"/>
                  <a:pt x="3188" y="149219"/>
                </a:cubicBezTo>
                <a:cubicBezTo>
                  <a:pt x="4057" y="149509"/>
                  <a:pt x="5217" y="149799"/>
                  <a:pt x="6376" y="150089"/>
                </a:cubicBezTo>
                <a:cubicBezTo>
                  <a:pt x="7825" y="148349"/>
                  <a:pt x="11883" y="149509"/>
                  <a:pt x="13912" y="152118"/>
                </a:cubicBezTo>
                <a:lnTo>
                  <a:pt x="17100" y="152118"/>
                </a:lnTo>
                <a:lnTo>
                  <a:pt x="24345" y="149219"/>
                </a:lnTo>
                <a:cubicBezTo>
                  <a:pt x="24925" y="145741"/>
                  <a:pt x="22896" y="145161"/>
                  <a:pt x="20578" y="145161"/>
                </a:cubicBezTo>
                <a:cubicBezTo>
                  <a:pt x="19128" y="145161"/>
                  <a:pt x="18549" y="144292"/>
                  <a:pt x="18259" y="142842"/>
                </a:cubicBezTo>
                <a:cubicBezTo>
                  <a:pt x="17679" y="141103"/>
                  <a:pt x="16230" y="139944"/>
                  <a:pt x="15071" y="138495"/>
                </a:cubicBezTo>
                <a:cubicBezTo>
                  <a:pt x="14781" y="138204"/>
                  <a:pt x="14491" y="137625"/>
                  <a:pt x="14201" y="137045"/>
                </a:cubicBezTo>
                <a:cubicBezTo>
                  <a:pt x="15940" y="136755"/>
                  <a:pt x="17679" y="136466"/>
                  <a:pt x="19128" y="135886"/>
                </a:cubicBezTo>
                <a:cubicBezTo>
                  <a:pt x="19998" y="135596"/>
                  <a:pt x="21157" y="134726"/>
                  <a:pt x="21447" y="133567"/>
                </a:cubicBezTo>
                <a:cubicBezTo>
                  <a:pt x="23186" y="128350"/>
                  <a:pt x="24345" y="123422"/>
                  <a:pt x="26084" y="117915"/>
                </a:cubicBezTo>
                <a:cubicBezTo>
                  <a:pt x="29272" y="118495"/>
                  <a:pt x="30721" y="115886"/>
                  <a:pt x="32171" y="113277"/>
                </a:cubicBezTo>
                <a:cubicBezTo>
                  <a:pt x="36228" y="106901"/>
                  <a:pt x="38257" y="99654"/>
                  <a:pt x="40286" y="92408"/>
                </a:cubicBezTo>
                <a:cubicBezTo>
                  <a:pt x="41155" y="89799"/>
                  <a:pt x="41735" y="87190"/>
                  <a:pt x="42604" y="83712"/>
                </a:cubicBezTo>
                <a:cubicBezTo>
                  <a:pt x="46372" y="86900"/>
                  <a:pt x="50140" y="89799"/>
                  <a:pt x="53328" y="92408"/>
                </a:cubicBezTo>
                <a:cubicBezTo>
                  <a:pt x="51879" y="97915"/>
                  <a:pt x="50430" y="103132"/>
                  <a:pt x="48980" y="108350"/>
                </a:cubicBezTo>
                <a:cubicBezTo>
                  <a:pt x="48401" y="110958"/>
                  <a:pt x="47821" y="113857"/>
                  <a:pt x="47531" y="116465"/>
                </a:cubicBezTo>
                <a:cubicBezTo>
                  <a:pt x="47242" y="121393"/>
                  <a:pt x="46662" y="126031"/>
                  <a:pt x="46662" y="130958"/>
                </a:cubicBezTo>
                <a:cubicBezTo>
                  <a:pt x="46662" y="135306"/>
                  <a:pt x="47242" y="135306"/>
                  <a:pt x="51589" y="135306"/>
                </a:cubicBezTo>
                <a:cubicBezTo>
                  <a:pt x="52748" y="135306"/>
                  <a:pt x="53908" y="134437"/>
                  <a:pt x="55067" y="134147"/>
                </a:cubicBezTo>
                <a:cubicBezTo>
                  <a:pt x="57096" y="133857"/>
                  <a:pt x="59414" y="134437"/>
                  <a:pt x="61443" y="135016"/>
                </a:cubicBezTo>
                <a:cubicBezTo>
                  <a:pt x="62602" y="135016"/>
                  <a:pt x="63762" y="134726"/>
                  <a:pt x="64921" y="134437"/>
                </a:cubicBezTo>
                <a:lnTo>
                  <a:pt x="71007" y="131538"/>
                </a:lnTo>
                <a:cubicBezTo>
                  <a:pt x="71007" y="130669"/>
                  <a:pt x="70717" y="130089"/>
                  <a:pt x="70428" y="129509"/>
                </a:cubicBezTo>
                <a:cubicBezTo>
                  <a:pt x="69848" y="127770"/>
                  <a:pt x="68979" y="126321"/>
                  <a:pt x="66660" y="127480"/>
                </a:cubicBezTo>
                <a:cubicBezTo>
                  <a:pt x="65211" y="128059"/>
                  <a:pt x="64631" y="126900"/>
                  <a:pt x="63472" y="126321"/>
                </a:cubicBezTo>
                <a:cubicBezTo>
                  <a:pt x="62023" y="125161"/>
                  <a:pt x="60284" y="124002"/>
                  <a:pt x="58835" y="122843"/>
                </a:cubicBezTo>
                <a:cubicBezTo>
                  <a:pt x="58835" y="122553"/>
                  <a:pt x="58835" y="122262"/>
                  <a:pt x="59124" y="122262"/>
                </a:cubicBezTo>
                <a:cubicBezTo>
                  <a:pt x="61733" y="121103"/>
                  <a:pt x="63182" y="119074"/>
                  <a:pt x="63182" y="116176"/>
                </a:cubicBezTo>
                <a:cubicBezTo>
                  <a:pt x="63182" y="112117"/>
                  <a:pt x="63472" y="107770"/>
                  <a:pt x="63762" y="103712"/>
                </a:cubicBezTo>
                <a:cubicBezTo>
                  <a:pt x="65790" y="103712"/>
                  <a:pt x="66370" y="102263"/>
                  <a:pt x="66660" y="100234"/>
                </a:cubicBezTo>
                <a:cubicBezTo>
                  <a:pt x="66660" y="96756"/>
                  <a:pt x="67239" y="92987"/>
                  <a:pt x="67239" y="89509"/>
                </a:cubicBezTo>
                <a:cubicBezTo>
                  <a:pt x="67239" y="88060"/>
                  <a:pt x="66660" y="86030"/>
                  <a:pt x="65501" y="84871"/>
                </a:cubicBezTo>
                <a:cubicBezTo>
                  <a:pt x="61443" y="80233"/>
                  <a:pt x="57386" y="75596"/>
                  <a:pt x="53038" y="70958"/>
                </a:cubicBezTo>
                <a:cubicBezTo>
                  <a:pt x="51589" y="69219"/>
                  <a:pt x="49850" y="67480"/>
                  <a:pt x="47821" y="66321"/>
                </a:cubicBezTo>
                <a:cubicBezTo>
                  <a:pt x="45503" y="64581"/>
                  <a:pt x="45792" y="61973"/>
                  <a:pt x="44923" y="59943"/>
                </a:cubicBezTo>
                <a:cubicBezTo>
                  <a:pt x="44923" y="59943"/>
                  <a:pt x="45503" y="59074"/>
                  <a:pt x="46082" y="58494"/>
                </a:cubicBezTo>
                <a:cubicBezTo>
                  <a:pt x="47531" y="59654"/>
                  <a:pt x="48401" y="60233"/>
                  <a:pt x="49560" y="61393"/>
                </a:cubicBezTo>
                <a:cubicBezTo>
                  <a:pt x="50140" y="60524"/>
                  <a:pt x="50430" y="59654"/>
                  <a:pt x="51009" y="58784"/>
                </a:cubicBezTo>
                <a:cubicBezTo>
                  <a:pt x="48691" y="56262"/>
                  <a:pt x="48111" y="54146"/>
                  <a:pt x="49270" y="52407"/>
                </a:cubicBezTo>
                <a:cubicBezTo>
                  <a:pt x="56516" y="55306"/>
                  <a:pt x="63472" y="58784"/>
                  <a:pt x="71877" y="59364"/>
                </a:cubicBezTo>
                <a:cubicBezTo>
                  <a:pt x="71877" y="62552"/>
                  <a:pt x="72457" y="65740"/>
                  <a:pt x="72746" y="69219"/>
                </a:cubicBezTo>
                <a:cubicBezTo>
                  <a:pt x="73036" y="73857"/>
                  <a:pt x="73616" y="78204"/>
                  <a:pt x="73906" y="82842"/>
                </a:cubicBezTo>
                <a:cubicBezTo>
                  <a:pt x="74485" y="89799"/>
                  <a:pt x="74775" y="96756"/>
                  <a:pt x="75355" y="103422"/>
                </a:cubicBezTo>
                <a:cubicBezTo>
                  <a:pt x="75934" y="110958"/>
                  <a:pt x="76514" y="118495"/>
                  <a:pt x="76804" y="126321"/>
                </a:cubicBezTo>
                <a:lnTo>
                  <a:pt x="77673" y="126900"/>
                </a:lnTo>
                <a:cubicBezTo>
                  <a:pt x="76514" y="105741"/>
                  <a:pt x="75065" y="84292"/>
                  <a:pt x="73906" y="6255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2ACF7B6-D0E4-7EB1-597B-F5F66E3B2D54}"/>
              </a:ext>
            </a:extLst>
          </p:cNvPr>
          <p:cNvSpPr/>
          <p:nvPr/>
        </p:nvSpPr>
        <p:spPr>
          <a:xfrm>
            <a:off x="2292539" y="9877269"/>
            <a:ext cx="1061230" cy="756963"/>
          </a:xfrm>
          <a:custGeom>
            <a:avLst/>
            <a:gdLst>
              <a:gd name="connsiteX0" fmla="*/ 1023776 w 1335966"/>
              <a:gd name="connsiteY0" fmla="*/ 0 h 1329095"/>
              <a:gd name="connsiteX1" fmla="*/ 1335966 w 1335966"/>
              <a:gd name="connsiteY1" fmla="*/ 2 h 1329095"/>
              <a:gd name="connsiteX2" fmla="*/ 1335966 w 1335966"/>
              <a:gd name="connsiteY2" fmla="*/ 1329095 h 1329095"/>
              <a:gd name="connsiteX3" fmla="*/ 0 w 1335966"/>
              <a:gd name="connsiteY3" fmla="*/ 1329094 h 1329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5966" h="1329095">
                <a:moveTo>
                  <a:pt x="1023776" y="0"/>
                </a:moveTo>
                <a:lnTo>
                  <a:pt x="1335966" y="2"/>
                </a:lnTo>
                <a:lnTo>
                  <a:pt x="1335966" y="1329095"/>
                </a:lnTo>
                <a:lnTo>
                  <a:pt x="0" y="1329094"/>
                </a:lnTo>
                <a:close/>
              </a:path>
            </a:pathLst>
          </a:custGeom>
          <a:solidFill>
            <a:schemeClr val="tx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2AC50B0-E093-F237-55E1-95F801245EF6}"/>
              </a:ext>
            </a:extLst>
          </p:cNvPr>
          <p:cNvSpPr/>
          <p:nvPr/>
        </p:nvSpPr>
        <p:spPr>
          <a:xfrm>
            <a:off x="3363747" y="9526926"/>
            <a:ext cx="1574533" cy="1122424"/>
          </a:xfrm>
          <a:custGeom>
            <a:avLst/>
            <a:gdLst>
              <a:gd name="connsiteX0" fmla="*/ 1518216 w 1982156"/>
              <a:gd name="connsiteY0" fmla="*/ 0 h 1970781"/>
              <a:gd name="connsiteX1" fmla="*/ 1982156 w 1982156"/>
              <a:gd name="connsiteY1" fmla="*/ 410 h 1970781"/>
              <a:gd name="connsiteX2" fmla="*/ 1982156 w 1982156"/>
              <a:gd name="connsiteY2" fmla="*/ 1970781 h 1970781"/>
              <a:gd name="connsiteX3" fmla="*/ 0 w 1982156"/>
              <a:gd name="connsiteY3" fmla="*/ 1970781 h 19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2156" h="1970781">
                <a:moveTo>
                  <a:pt x="1518216" y="0"/>
                </a:moveTo>
                <a:lnTo>
                  <a:pt x="1982156" y="410"/>
                </a:lnTo>
                <a:lnTo>
                  <a:pt x="1982156" y="1970781"/>
                </a:lnTo>
                <a:lnTo>
                  <a:pt x="0" y="1970781"/>
                </a:lnTo>
                <a:close/>
              </a:path>
            </a:pathLst>
          </a:custGeom>
          <a:solidFill>
            <a:schemeClr val="tx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Freeform 3">
            <a:extLst>
              <a:ext uri="{FF2B5EF4-FFF2-40B4-BE49-F238E27FC236}">
                <a16:creationId xmlns:a16="http://schemas.microsoft.com/office/drawing/2014/main" id="{54CE6F4E-A606-9B9B-7E6E-AF82D89CE77C}"/>
              </a:ext>
            </a:extLst>
          </p:cNvPr>
          <p:cNvSpPr/>
          <p:nvPr/>
        </p:nvSpPr>
        <p:spPr>
          <a:xfrm>
            <a:off x="3066773" y="9661565"/>
            <a:ext cx="249488" cy="344955"/>
          </a:xfrm>
          <a:custGeom>
            <a:avLst/>
            <a:gdLst>
              <a:gd name="connsiteX0" fmla="*/ 24056 w 60573"/>
              <a:gd name="connsiteY0" fmla="*/ 116812 h 116812"/>
              <a:gd name="connsiteX1" fmla="*/ 60574 w 60573"/>
              <a:gd name="connsiteY1" fmla="*/ 95073 h 116812"/>
              <a:gd name="connsiteX2" fmla="*/ 60574 w 60573"/>
              <a:gd name="connsiteY2" fmla="*/ 0 h 116812"/>
              <a:gd name="connsiteX3" fmla="*/ 0 w 60573"/>
              <a:gd name="connsiteY3" fmla="*/ 78841 h 116812"/>
              <a:gd name="connsiteX4" fmla="*/ 24056 w 60573"/>
              <a:gd name="connsiteY4" fmla="*/ 116812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73" h="116812">
                <a:moveTo>
                  <a:pt x="24056" y="116812"/>
                </a:moveTo>
                <a:lnTo>
                  <a:pt x="60574" y="95073"/>
                </a:lnTo>
                <a:lnTo>
                  <a:pt x="60574" y="0"/>
                </a:lnTo>
                <a:lnTo>
                  <a:pt x="0" y="78841"/>
                </a:lnTo>
                <a:lnTo>
                  <a:pt x="24056" y="11681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CC885129-23CD-FC21-BE9F-5F5E1234EA6E}"/>
              </a:ext>
            </a:extLst>
          </p:cNvPr>
          <p:cNvSpPr/>
          <p:nvPr/>
        </p:nvSpPr>
        <p:spPr>
          <a:xfrm>
            <a:off x="3316261" y="9661565"/>
            <a:ext cx="249488" cy="344955"/>
          </a:xfrm>
          <a:custGeom>
            <a:avLst/>
            <a:gdLst>
              <a:gd name="connsiteX0" fmla="*/ 36518 w 60573"/>
              <a:gd name="connsiteY0" fmla="*/ 116812 h 116812"/>
              <a:gd name="connsiteX1" fmla="*/ 0 w 60573"/>
              <a:gd name="connsiteY1" fmla="*/ 95073 h 116812"/>
              <a:gd name="connsiteX2" fmla="*/ 0 w 60573"/>
              <a:gd name="connsiteY2" fmla="*/ 0 h 116812"/>
              <a:gd name="connsiteX3" fmla="*/ 60574 w 60573"/>
              <a:gd name="connsiteY3" fmla="*/ 78841 h 116812"/>
              <a:gd name="connsiteX4" fmla="*/ 36518 w 60573"/>
              <a:gd name="connsiteY4" fmla="*/ 116812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73" h="116812">
                <a:moveTo>
                  <a:pt x="36518" y="116812"/>
                </a:moveTo>
                <a:lnTo>
                  <a:pt x="0" y="95073"/>
                </a:lnTo>
                <a:lnTo>
                  <a:pt x="0" y="0"/>
                </a:lnTo>
                <a:lnTo>
                  <a:pt x="60574" y="78841"/>
                </a:lnTo>
                <a:lnTo>
                  <a:pt x="36518" y="1168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94A7AB21-1E5A-2C09-0C16-D8149D043E6E}"/>
              </a:ext>
            </a:extLst>
          </p:cNvPr>
          <p:cNvSpPr/>
          <p:nvPr/>
        </p:nvSpPr>
        <p:spPr>
          <a:xfrm>
            <a:off x="4568223" y="9183931"/>
            <a:ext cx="370058" cy="511866"/>
          </a:xfrm>
          <a:custGeom>
            <a:avLst/>
            <a:gdLst>
              <a:gd name="connsiteX0" fmla="*/ 35649 w 89846"/>
              <a:gd name="connsiteY0" fmla="*/ 173334 h 173333"/>
              <a:gd name="connsiteX1" fmla="*/ 89846 w 89846"/>
              <a:gd name="connsiteY1" fmla="*/ 140870 h 173333"/>
              <a:gd name="connsiteX2" fmla="*/ 89846 w 89846"/>
              <a:gd name="connsiteY2" fmla="*/ 0 h 173333"/>
              <a:gd name="connsiteX3" fmla="*/ 0 w 89846"/>
              <a:gd name="connsiteY3" fmla="*/ 116812 h 173333"/>
              <a:gd name="connsiteX4" fmla="*/ 35649 w 89846"/>
              <a:gd name="connsiteY4" fmla="*/ 173334 h 173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846" h="173333">
                <a:moveTo>
                  <a:pt x="35649" y="173334"/>
                </a:moveTo>
                <a:lnTo>
                  <a:pt x="89846" y="140870"/>
                </a:lnTo>
                <a:lnTo>
                  <a:pt x="89846" y="0"/>
                </a:lnTo>
                <a:lnTo>
                  <a:pt x="0" y="116812"/>
                </a:lnTo>
                <a:lnTo>
                  <a:pt x="35649" y="17333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id="{B74D2DE3-5A84-E609-9A36-CB1AE859B122}"/>
              </a:ext>
            </a:extLst>
          </p:cNvPr>
          <p:cNvSpPr/>
          <p:nvPr/>
        </p:nvSpPr>
        <p:spPr>
          <a:xfrm>
            <a:off x="4938281" y="9183931"/>
            <a:ext cx="371252" cy="511866"/>
          </a:xfrm>
          <a:custGeom>
            <a:avLst/>
            <a:gdLst>
              <a:gd name="connsiteX0" fmla="*/ 54487 w 90136"/>
              <a:gd name="connsiteY0" fmla="*/ 173334 h 173333"/>
              <a:gd name="connsiteX1" fmla="*/ 0 w 90136"/>
              <a:gd name="connsiteY1" fmla="*/ 140870 h 173333"/>
              <a:gd name="connsiteX2" fmla="*/ 0 w 90136"/>
              <a:gd name="connsiteY2" fmla="*/ 0 h 173333"/>
              <a:gd name="connsiteX3" fmla="*/ 90136 w 90136"/>
              <a:gd name="connsiteY3" fmla="*/ 116812 h 173333"/>
              <a:gd name="connsiteX4" fmla="*/ 54487 w 90136"/>
              <a:gd name="connsiteY4" fmla="*/ 173334 h 173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136" h="173333">
                <a:moveTo>
                  <a:pt x="54487" y="173334"/>
                </a:moveTo>
                <a:lnTo>
                  <a:pt x="0" y="140870"/>
                </a:lnTo>
                <a:lnTo>
                  <a:pt x="0" y="0"/>
                </a:lnTo>
                <a:lnTo>
                  <a:pt x="90136" y="116812"/>
                </a:lnTo>
                <a:lnTo>
                  <a:pt x="54487" y="1733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18" name="Graphic 5">
            <a:extLst>
              <a:ext uri="{FF2B5EF4-FFF2-40B4-BE49-F238E27FC236}">
                <a16:creationId xmlns:a16="http://schemas.microsoft.com/office/drawing/2014/main" id="{65C06F7A-733B-1FE9-4D2B-B7F6CBACD740}"/>
              </a:ext>
            </a:extLst>
          </p:cNvPr>
          <p:cNvGrpSpPr/>
          <p:nvPr/>
        </p:nvGrpSpPr>
        <p:grpSpPr>
          <a:xfrm>
            <a:off x="2874581" y="10332643"/>
            <a:ext cx="192188" cy="316706"/>
            <a:chOff x="5342162" y="5862923"/>
            <a:chExt cx="46661" cy="107246"/>
          </a:xfrm>
        </p:grpSpPr>
        <p:sp>
          <p:nvSpPr>
            <p:cNvPr id="43" name="Freeform 15">
              <a:extLst>
                <a:ext uri="{FF2B5EF4-FFF2-40B4-BE49-F238E27FC236}">
                  <a16:creationId xmlns:a16="http://schemas.microsoft.com/office/drawing/2014/main" id="{C3EEC50E-62AD-54BA-6D07-6DFA3018E6EB}"/>
                </a:ext>
              </a:extLst>
            </p:cNvPr>
            <p:cNvSpPr/>
            <p:nvPr/>
          </p:nvSpPr>
          <p:spPr>
            <a:xfrm>
              <a:off x="5359261" y="5925532"/>
              <a:ext cx="12172" cy="44637"/>
            </a:xfrm>
            <a:custGeom>
              <a:avLst/>
              <a:gdLst>
                <a:gd name="connsiteX0" fmla="*/ 0 w 12172"/>
                <a:gd name="connsiteY0" fmla="*/ 0 h 44637"/>
                <a:gd name="connsiteX1" fmla="*/ 12173 w 12172"/>
                <a:gd name="connsiteY1" fmla="*/ 0 h 44637"/>
                <a:gd name="connsiteX2" fmla="*/ 12173 w 12172"/>
                <a:gd name="connsiteY2" fmla="*/ 44637 h 44637"/>
                <a:gd name="connsiteX3" fmla="*/ 0 w 12172"/>
                <a:gd name="connsiteY3" fmla="*/ 44637 h 4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72" h="44637">
                  <a:moveTo>
                    <a:pt x="0" y="0"/>
                  </a:moveTo>
                  <a:lnTo>
                    <a:pt x="12173" y="0"/>
                  </a:lnTo>
                  <a:lnTo>
                    <a:pt x="12173" y="44637"/>
                  </a:lnTo>
                  <a:lnTo>
                    <a:pt x="0" y="44637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4" name="Freeform 16">
              <a:extLst>
                <a:ext uri="{FF2B5EF4-FFF2-40B4-BE49-F238E27FC236}">
                  <a16:creationId xmlns:a16="http://schemas.microsoft.com/office/drawing/2014/main" id="{CE3641B5-CD1C-E750-8363-F2A9FC91F179}"/>
                </a:ext>
              </a:extLst>
            </p:cNvPr>
            <p:cNvSpPr/>
            <p:nvPr/>
          </p:nvSpPr>
          <p:spPr>
            <a:xfrm>
              <a:off x="5342162" y="5862923"/>
              <a:ext cx="23186" cy="78550"/>
            </a:xfrm>
            <a:custGeom>
              <a:avLst/>
              <a:gdLst>
                <a:gd name="connsiteX0" fmla="*/ 23186 w 23186"/>
                <a:gd name="connsiteY0" fmla="*/ 0 h 78550"/>
                <a:gd name="connsiteX1" fmla="*/ 0 w 23186"/>
                <a:gd name="connsiteY1" fmla="*/ 78551 h 78550"/>
                <a:gd name="connsiteX2" fmla="*/ 23186 w 23186"/>
                <a:gd name="connsiteY2" fmla="*/ 78551 h 78550"/>
                <a:gd name="connsiteX3" fmla="*/ 23186 w 23186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86" h="78550">
                  <a:moveTo>
                    <a:pt x="23186" y="0"/>
                  </a:moveTo>
                  <a:lnTo>
                    <a:pt x="0" y="78551"/>
                  </a:lnTo>
                  <a:lnTo>
                    <a:pt x="23186" y="78551"/>
                  </a:lnTo>
                  <a:lnTo>
                    <a:pt x="23186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5" name="Freeform 17">
              <a:extLst>
                <a:ext uri="{FF2B5EF4-FFF2-40B4-BE49-F238E27FC236}">
                  <a16:creationId xmlns:a16="http://schemas.microsoft.com/office/drawing/2014/main" id="{D68AB22C-3EDD-1DC2-8E40-AF2A388F2C1B}"/>
                </a:ext>
              </a:extLst>
            </p:cNvPr>
            <p:cNvSpPr/>
            <p:nvPr/>
          </p:nvSpPr>
          <p:spPr>
            <a:xfrm>
              <a:off x="5365348" y="5862923"/>
              <a:ext cx="23475" cy="78550"/>
            </a:xfrm>
            <a:custGeom>
              <a:avLst/>
              <a:gdLst>
                <a:gd name="connsiteX0" fmla="*/ 0 w 23475"/>
                <a:gd name="connsiteY0" fmla="*/ 0 h 78550"/>
                <a:gd name="connsiteX1" fmla="*/ 23476 w 23475"/>
                <a:gd name="connsiteY1" fmla="*/ 78551 h 78550"/>
                <a:gd name="connsiteX2" fmla="*/ 0 w 23475"/>
                <a:gd name="connsiteY2" fmla="*/ 78551 h 78550"/>
                <a:gd name="connsiteX3" fmla="*/ 0 w 23475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75" h="78550">
                  <a:moveTo>
                    <a:pt x="0" y="0"/>
                  </a:moveTo>
                  <a:lnTo>
                    <a:pt x="23476" y="78551"/>
                  </a:lnTo>
                  <a:lnTo>
                    <a:pt x="0" y="78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9" name="Graphic 5">
            <a:extLst>
              <a:ext uri="{FF2B5EF4-FFF2-40B4-BE49-F238E27FC236}">
                <a16:creationId xmlns:a16="http://schemas.microsoft.com/office/drawing/2014/main" id="{8FBB206B-6B24-3780-94E6-B94D49F591C1}"/>
              </a:ext>
            </a:extLst>
          </p:cNvPr>
          <p:cNvGrpSpPr/>
          <p:nvPr/>
        </p:nvGrpSpPr>
        <p:grpSpPr>
          <a:xfrm>
            <a:off x="4232634" y="10238480"/>
            <a:ext cx="249487" cy="410865"/>
            <a:chOff x="5720964" y="5831039"/>
            <a:chExt cx="60573" cy="139131"/>
          </a:xfrm>
        </p:grpSpPr>
        <p:sp>
          <p:nvSpPr>
            <p:cNvPr id="40" name="Freeform 19">
              <a:extLst>
                <a:ext uri="{FF2B5EF4-FFF2-40B4-BE49-F238E27FC236}">
                  <a16:creationId xmlns:a16="http://schemas.microsoft.com/office/drawing/2014/main" id="{A75FB004-A169-BABC-BCB8-C6A3C6298EED}"/>
                </a:ext>
              </a:extLst>
            </p:cNvPr>
            <p:cNvSpPr/>
            <p:nvPr/>
          </p:nvSpPr>
          <p:spPr>
            <a:xfrm>
              <a:off x="5743281" y="5912199"/>
              <a:ext cx="15940" cy="57971"/>
            </a:xfrm>
            <a:custGeom>
              <a:avLst/>
              <a:gdLst>
                <a:gd name="connsiteX0" fmla="*/ 0 w 15940"/>
                <a:gd name="connsiteY0" fmla="*/ 0 h 57971"/>
                <a:gd name="connsiteX1" fmla="*/ 15941 w 15940"/>
                <a:gd name="connsiteY1" fmla="*/ 0 h 57971"/>
                <a:gd name="connsiteX2" fmla="*/ 15941 w 15940"/>
                <a:gd name="connsiteY2" fmla="*/ 57972 h 57971"/>
                <a:gd name="connsiteX3" fmla="*/ 0 w 15940"/>
                <a:gd name="connsiteY3" fmla="*/ 57972 h 5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40" h="57971">
                  <a:moveTo>
                    <a:pt x="0" y="0"/>
                  </a:moveTo>
                  <a:lnTo>
                    <a:pt x="15941" y="0"/>
                  </a:lnTo>
                  <a:lnTo>
                    <a:pt x="15941" y="57972"/>
                  </a:lnTo>
                  <a:lnTo>
                    <a:pt x="0" y="57972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1" name="Freeform 20">
              <a:extLst>
                <a:ext uri="{FF2B5EF4-FFF2-40B4-BE49-F238E27FC236}">
                  <a16:creationId xmlns:a16="http://schemas.microsoft.com/office/drawing/2014/main" id="{C72FF442-8DEB-F846-2C92-AA8A03223B04}"/>
                </a:ext>
              </a:extLst>
            </p:cNvPr>
            <p:cNvSpPr/>
            <p:nvPr/>
          </p:nvSpPr>
          <p:spPr>
            <a:xfrm>
              <a:off x="5720964" y="5831039"/>
              <a:ext cx="30141" cy="101739"/>
            </a:xfrm>
            <a:custGeom>
              <a:avLst/>
              <a:gdLst>
                <a:gd name="connsiteX0" fmla="*/ 30142 w 30141"/>
                <a:gd name="connsiteY0" fmla="*/ 0 h 101739"/>
                <a:gd name="connsiteX1" fmla="*/ 0 w 30141"/>
                <a:gd name="connsiteY1" fmla="*/ 101739 h 101739"/>
                <a:gd name="connsiteX2" fmla="*/ 30142 w 30141"/>
                <a:gd name="connsiteY2" fmla="*/ 101739 h 101739"/>
                <a:gd name="connsiteX3" fmla="*/ 30142 w 30141"/>
                <a:gd name="connsiteY3" fmla="*/ 0 h 1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41" h="101739">
                  <a:moveTo>
                    <a:pt x="30142" y="0"/>
                  </a:moveTo>
                  <a:lnTo>
                    <a:pt x="0" y="101739"/>
                  </a:lnTo>
                  <a:lnTo>
                    <a:pt x="30142" y="101739"/>
                  </a:lnTo>
                  <a:lnTo>
                    <a:pt x="30142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2" name="Freeform 21">
              <a:extLst>
                <a:ext uri="{FF2B5EF4-FFF2-40B4-BE49-F238E27FC236}">
                  <a16:creationId xmlns:a16="http://schemas.microsoft.com/office/drawing/2014/main" id="{2A50E7A4-105D-0586-B5DF-A170AD753C7E}"/>
                </a:ext>
              </a:extLst>
            </p:cNvPr>
            <p:cNvSpPr/>
            <p:nvPr/>
          </p:nvSpPr>
          <p:spPr>
            <a:xfrm>
              <a:off x="5751106" y="5831039"/>
              <a:ext cx="30431" cy="101739"/>
            </a:xfrm>
            <a:custGeom>
              <a:avLst/>
              <a:gdLst>
                <a:gd name="connsiteX0" fmla="*/ 0 w 30431"/>
                <a:gd name="connsiteY0" fmla="*/ 0 h 101739"/>
                <a:gd name="connsiteX1" fmla="*/ 30432 w 30431"/>
                <a:gd name="connsiteY1" fmla="*/ 101739 h 101739"/>
                <a:gd name="connsiteX2" fmla="*/ 0 w 30431"/>
                <a:gd name="connsiteY2" fmla="*/ 101739 h 101739"/>
                <a:gd name="connsiteX3" fmla="*/ 0 w 30431"/>
                <a:gd name="connsiteY3" fmla="*/ 0 h 1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31" h="101739">
                  <a:moveTo>
                    <a:pt x="0" y="0"/>
                  </a:moveTo>
                  <a:lnTo>
                    <a:pt x="30432" y="101739"/>
                  </a:lnTo>
                  <a:lnTo>
                    <a:pt x="0" y="1017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0" name="Graphic 5">
            <a:extLst>
              <a:ext uri="{FF2B5EF4-FFF2-40B4-BE49-F238E27FC236}">
                <a16:creationId xmlns:a16="http://schemas.microsoft.com/office/drawing/2014/main" id="{C0C0E568-C6D0-EADF-E4EB-A796ECA85EE4}"/>
              </a:ext>
            </a:extLst>
          </p:cNvPr>
          <p:cNvGrpSpPr/>
          <p:nvPr/>
        </p:nvGrpSpPr>
        <p:grpSpPr>
          <a:xfrm>
            <a:off x="4568223" y="10332640"/>
            <a:ext cx="192191" cy="316706"/>
            <a:chOff x="5802405" y="5862923"/>
            <a:chExt cx="46662" cy="107246"/>
          </a:xfrm>
        </p:grpSpPr>
        <p:sp>
          <p:nvSpPr>
            <p:cNvPr id="37" name="Freeform 23">
              <a:extLst>
                <a:ext uri="{FF2B5EF4-FFF2-40B4-BE49-F238E27FC236}">
                  <a16:creationId xmlns:a16="http://schemas.microsoft.com/office/drawing/2014/main" id="{4C7DB85D-E4F6-1F56-0C31-EAEB33D3D1BD}"/>
                </a:ext>
              </a:extLst>
            </p:cNvPr>
            <p:cNvSpPr/>
            <p:nvPr/>
          </p:nvSpPr>
          <p:spPr>
            <a:xfrm>
              <a:off x="5819505" y="5925532"/>
              <a:ext cx="12172" cy="44637"/>
            </a:xfrm>
            <a:custGeom>
              <a:avLst/>
              <a:gdLst>
                <a:gd name="connsiteX0" fmla="*/ 0 w 12172"/>
                <a:gd name="connsiteY0" fmla="*/ 0 h 44637"/>
                <a:gd name="connsiteX1" fmla="*/ 12172 w 12172"/>
                <a:gd name="connsiteY1" fmla="*/ 0 h 44637"/>
                <a:gd name="connsiteX2" fmla="*/ 12172 w 12172"/>
                <a:gd name="connsiteY2" fmla="*/ 44637 h 44637"/>
                <a:gd name="connsiteX3" fmla="*/ 0 w 12172"/>
                <a:gd name="connsiteY3" fmla="*/ 44637 h 4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72" h="44637">
                  <a:moveTo>
                    <a:pt x="0" y="0"/>
                  </a:moveTo>
                  <a:lnTo>
                    <a:pt x="12172" y="0"/>
                  </a:lnTo>
                  <a:lnTo>
                    <a:pt x="12172" y="44637"/>
                  </a:lnTo>
                  <a:lnTo>
                    <a:pt x="0" y="44637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id="{F11A4569-7FEE-4D56-17D8-26241F9E4B05}"/>
                </a:ext>
              </a:extLst>
            </p:cNvPr>
            <p:cNvSpPr/>
            <p:nvPr/>
          </p:nvSpPr>
          <p:spPr>
            <a:xfrm>
              <a:off x="5802405" y="5862923"/>
              <a:ext cx="23476" cy="78550"/>
            </a:xfrm>
            <a:custGeom>
              <a:avLst/>
              <a:gdLst>
                <a:gd name="connsiteX0" fmla="*/ 23476 w 23476"/>
                <a:gd name="connsiteY0" fmla="*/ 0 h 78550"/>
                <a:gd name="connsiteX1" fmla="*/ 0 w 23476"/>
                <a:gd name="connsiteY1" fmla="*/ 78551 h 78550"/>
                <a:gd name="connsiteX2" fmla="*/ 23476 w 23476"/>
                <a:gd name="connsiteY2" fmla="*/ 78551 h 78550"/>
                <a:gd name="connsiteX3" fmla="*/ 23476 w 23476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76" h="78550">
                  <a:moveTo>
                    <a:pt x="23476" y="0"/>
                  </a:moveTo>
                  <a:lnTo>
                    <a:pt x="0" y="78551"/>
                  </a:lnTo>
                  <a:lnTo>
                    <a:pt x="23476" y="78551"/>
                  </a:lnTo>
                  <a:lnTo>
                    <a:pt x="23476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9" name="Freeform 25">
              <a:extLst>
                <a:ext uri="{FF2B5EF4-FFF2-40B4-BE49-F238E27FC236}">
                  <a16:creationId xmlns:a16="http://schemas.microsoft.com/office/drawing/2014/main" id="{050B146B-CD71-10F9-65CC-2798827B7A33}"/>
                </a:ext>
              </a:extLst>
            </p:cNvPr>
            <p:cNvSpPr/>
            <p:nvPr/>
          </p:nvSpPr>
          <p:spPr>
            <a:xfrm>
              <a:off x="5825881" y="5862923"/>
              <a:ext cx="23186" cy="78550"/>
            </a:xfrm>
            <a:custGeom>
              <a:avLst/>
              <a:gdLst>
                <a:gd name="connsiteX0" fmla="*/ 0 w 23186"/>
                <a:gd name="connsiteY0" fmla="*/ 0 h 78550"/>
                <a:gd name="connsiteX1" fmla="*/ 23186 w 23186"/>
                <a:gd name="connsiteY1" fmla="*/ 78551 h 78550"/>
                <a:gd name="connsiteX2" fmla="*/ 0 w 23186"/>
                <a:gd name="connsiteY2" fmla="*/ 78551 h 78550"/>
                <a:gd name="connsiteX3" fmla="*/ 0 w 23186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86" h="78550">
                  <a:moveTo>
                    <a:pt x="0" y="0"/>
                  </a:moveTo>
                  <a:lnTo>
                    <a:pt x="23186" y="78551"/>
                  </a:lnTo>
                  <a:lnTo>
                    <a:pt x="0" y="78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635918F-08EA-0433-7796-6B30DF1860D7}"/>
              </a:ext>
            </a:extLst>
          </p:cNvPr>
          <p:cNvSpPr/>
          <p:nvPr/>
        </p:nvSpPr>
        <p:spPr>
          <a:xfrm>
            <a:off x="5305421" y="9099833"/>
            <a:ext cx="4363098" cy="1554872"/>
          </a:xfrm>
          <a:custGeom>
            <a:avLst/>
            <a:gdLst>
              <a:gd name="connsiteX0" fmla="*/ 2102590 w 5492639"/>
              <a:gd name="connsiteY0" fmla="*/ 0 h 2730085"/>
              <a:gd name="connsiteX1" fmla="*/ 2356350 w 5492639"/>
              <a:gd name="connsiteY1" fmla="*/ 403074 h 2730085"/>
              <a:gd name="connsiteX2" fmla="*/ 2745567 w 5492639"/>
              <a:gd name="connsiteY2" fmla="*/ 171623 h 2730085"/>
              <a:gd name="connsiteX3" fmla="*/ 2745567 w 5492639"/>
              <a:gd name="connsiteY3" fmla="*/ 171622 h 2730085"/>
              <a:gd name="connsiteX4" fmla="*/ 2745568 w 5492639"/>
              <a:gd name="connsiteY4" fmla="*/ 171622 h 2730085"/>
              <a:gd name="connsiteX5" fmla="*/ 2745568 w 5492639"/>
              <a:gd name="connsiteY5" fmla="*/ 171622 h 2730085"/>
              <a:gd name="connsiteX6" fmla="*/ 2745568 w 5492639"/>
              <a:gd name="connsiteY6" fmla="*/ 171623 h 2730085"/>
              <a:gd name="connsiteX7" fmla="*/ 3136290 w 5492639"/>
              <a:gd name="connsiteY7" fmla="*/ 403074 h 2730085"/>
              <a:gd name="connsiteX8" fmla="*/ 3389531 w 5492639"/>
              <a:gd name="connsiteY8" fmla="*/ 823 h 2730085"/>
              <a:gd name="connsiteX9" fmla="*/ 5492639 w 5492639"/>
              <a:gd name="connsiteY9" fmla="*/ 2730085 h 2730085"/>
              <a:gd name="connsiteX10" fmla="*/ 2745568 w 5492639"/>
              <a:gd name="connsiteY10" fmla="*/ 2730085 h 2730085"/>
              <a:gd name="connsiteX11" fmla="*/ 2745567 w 5492639"/>
              <a:gd name="connsiteY11" fmla="*/ 2730085 h 2730085"/>
              <a:gd name="connsiteX12" fmla="*/ 0 w 5492639"/>
              <a:gd name="connsiteY12" fmla="*/ 2730085 h 2730085"/>
              <a:gd name="connsiteX0" fmla="*/ 2102590 w 5492639"/>
              <a:gd name="connsiteY0" fmla="*/ 0 h 2730085"/>
              <a:gd name="connsiteX1" fmla="*/ 2745567 w 5492639"/>
              <a:gd name="connsiteY1" fmla="*/ 171623 h 2730085"/>
              <a:gd name="connsiteX2" fmla="*/ 2745567 w 5492639"/>
              <a:gd name="connsiteY2" fmla="*/ 171622 h 2730085"/>
              <a:gd name="connsiteX3" fmla="*/ 2745568 w 5492639"/>
              <a:gd name="connsiteY3" fmla="*/ 171622 h 2730085"/>
              <a:gd name="connsiteX4" fmla="*/ 2745568 w 5492639"/>
              <a:gd name="connsiteY4" fmla="*/ 171622 h 2730085"/>
              <a:gd name="connsiteX5" fmla="*/ 2745568 w 5492639"/>
              <a:gd name="connsiteY5" fmla="*/ 171623 h 2730085"/>
              <a:gd name="connsiteX6" fmla="*/ 3136290 w 5492639"/>
              <a:gd name="connsiteY6" fmla="*/ 403074 h 2730085"/>
              <a:gd name="connsiteX7" fmla="*/ 3389531 w 5492639"/>
              <a:gd name="connsiteY7" fmla="*/ 823 h 2730085"/>
              <a:gd name="connsiteX8" fmla="*/ 5492639 w 5492639"/>
              <a:gd name="connsiteY8" fmla="*/ 2730085 h 2730085"/>
              <a:gd name="connsiteX9" fmla="*/ 2745568 w 5492639"/>
              <a:gd name="connsiteY9" fmla="*/ 2730085 h 2730085"/>
              <a:gd name="connsiteX10" fmla="*/ 2745567 w 5492639"/>
              <a:gd name="connsiteY10" fmla="*/ 2730085 h 2730085"/>
              <a:gd name="connsiteX11" fmla="*/ 0 w 5492639"/>
              <a:gd name="connsiteY11" fmla="*/ 2730085 h 2730085"/>
              <a:gd name="connsiteX12" fmla="*/ 2102590 w 5492639"/>
              <a:gd name="connsiteY12" fmla="*/ 0 h 2730085"/>
              <a:gd name="connsiteX0" fmla="*/ 2102590 w 5492639"/>
              <a:gd name="connsiteY0" fmla="*/ 0 h 2730085"/>
              <a:gd name="connsiteX1" fmla="*/ 2745567 w 5492639"/>
              <a:gd name="connsiteY1" fmla="*/ 171623 h 2730085"/>
              <a:gd name="connsiteX2" fmla="*/ 2745567 w 5492639"/>
              <a:gd name="connsiteY2" fmla="*/ 171622 h 2730085"/>
              <a:gd name="connsiteX3" fmla="*/ 2745568 w 5492639"/>
              <a:gd name="connsiteY3" fmla="*/ 171622 h 2730085"/>
              <a:gd name="connsiteX4" fmla="*/ 2745568 w 5492639"/>
              <a:gd name="connsiteY4" fmla="*/ 171622 h 2730085"/>
              <a:gd name="connsiteX5" fmla="*/ 2739083 w 5492639"/>
              <a:gd name="connsiteY5" fmla="*/ 191078 h 2730085"/>
              <a:gd name="connsiteX6" fmla="*/ 3136290 w 5492639"/>
              <a:gd name="connsiteY6" fmla="*/ 403074 h 2730085"/>
              <a:gd name="connsiteX7" fmla="*/ 3389531 w 5492639"/>
              <a:gd name="connsiteY7" fmla="*/ 823 h 2730085"/>
              <a:gd name="connsiteX8" fmla="*/ 5492639 w 5492639"/>
              <a:gd name="connsiteY8" fmla="*/ 2730085 h 2730085"/>
              <a:gd name="connsiteX9" fmla="*/ 2745568 w 5492639"/>
              <a:gd name="connsiteY9" fmla="*/ 2730085 h 2730085"/>
              <a:gd name="connsiteX10" fmla="*/ 2745567 w 5492639"/>
              <a:gd name="connsiteY10" fmla="*/ 2730085 h 2730085"/>
              <a:gd name="connsiteX11" fmla="*/ 0 w 5492639"/>
              <a:gd name="connsiteY11" fmla="*/ 2730085 h 2730085"/>
              <a:gd name="connsiteX12" fmla="*/ 2102590 w 5492639"/>
              <a:gd name="connsiteY12" fmla="*/ 0 h 2730085"/>
              <a:gd name="connsiteX0" fmla="*/ 2102590 w 5492639"/>
              <a:gd name="connsiteY0" fmla="*/ 0 h 2730085"/>
              <a:gd name="connsiteX1" fmla="*/ 2745567 w 5492639"/>
              <a:gd name="connsiteY1" fmla="*/ 171623 h 2730085"/>
              <a:gd name="connsiteX2" fmla="*/ 2745567 w 5492639"/>
              <a:gd name="connsiteY2" fmla="*/ 171622 h 2730085"/>
              <a:gd name="connsiteX3" fmla="*/ 2745568 w 5492639"/>
              <a:gd name="connsiteY3" fmla="*/ 171622 h 2730085"/>
              <a:gd name="connsiteX4" fmla="*/ 2745568 w 5492639"/>
              <a:gd name="connsiteY4" fmla="*/ 171622 h 2730085"/>
              <a:gd name="connsiteX5" fmla="*/ 3136290 w 5492639"/>
              <a:gd name="connsiteY5" fmla="*/ 403074 h 2730085"/>
              <a:gd name="connsiteX6" fmla="*/ 3389531 w 5492639"/>
              <a:gd name="connsiteY6" fmla="*/ 823 h 2730085"/>
              <a:gd name="connsiteX7" fmla="*/ 5492639 w 5492639"/>
              <a:gd name="connsiteY7" fmla="*/ 2730085 h 2730085"/>
              <a:gd name="connsiteX8" fmla="*/ 2745568 w 5492639"/>
              <a:gd name="connsiteY8" fmla="*/ 2730085 h 2730085"/>
              <a:gd name="connsiteX9" fmla="*/ 2745567 w 5492639"/>
              <a:gd name="connsiteY9" fmla="*/ 2730085 h 2730085"/>
              <a:gd name="connsiteX10" fmla="*/ 0 w 5492639"/>
              <a:gd name="connsiteY10" fmla="*/ 2730085 h 2730085"/>
              <a:gd name="connsiteX11" fmla="*/ 2102590 w 5492639"/>
              <a:gd name="connsiteY11" fmla="*/ 0 h 2730085"/>
              <a:gd name="connsiteX0" fmla="*/ 2102590 w 5492639"/>
              <a:gd name="connsiteY0" fmla="*/ 0 h 2730085"/>
              <a:gd name="connsiteX1" fmla="*/ 2745567 w 5492639"/>
              <a:gd name="connsiteY1" fmla="*/ 171623 h 2730085"/>
              <a:gd name="connsiteX2" fmla="*/ 2745567 w 5492639"/>
              <a:gd name="connsiteY2" fmla="*/ 171622 h 2730085"/>
              <a:gd name="connsiteX3" fmla="*/ 2745568 w 5492639"/>
              <a:gd name="connsiteY3" fmla="*/ 171622 h 2730085"/>
              <a:gd name="connsiteX4" fmla="*/ 2745568 w 5492639"/>
              <a:gd name="connsiteY4" fmla="*/ 171622 h 2730085"/>
              <a:gd name="connsiteX5" fmla="*/ 3389531 w 5492639"/>
              <a:gd name="connsiteY5" fmla="*/ 823 h 2730085"/>
              <a:gd name="connsiteX6" fmla="*/ 5492639 w 5492639"/>
              <a:gd name="connsiteY6" fmla="*/ 2730085 h 2730085"/>
              <a:gd name="connsiteX7" fmla="*/ 2745568 w 5492639"/>
              <a:gd name="connsiteY7" fmla="*/ 2730085 h 2730085"/>
              <a:gd name="connsiteX8" fmla="*/ 2745567 w 5492639"/>
              <a:gd name="connsiteY8" fmla="*/ 2730085 h 2730085"/>
              <a:gd name="connsiteX9" fmla="*/ 0 w 5492639"/>
              <a:gd name="connsiteY9" fmla="*/ 2730085 h 2730085"/>
              <a:gd name="connsiteX10" fmla="*/ 2102590 w 5492639"/>
              <a:gd name="connsiteY10" fmla="*/ 0 h 2730085"/>
              <a:gd name="connsiteX0" fmla="*/ 2102590 w 5492639"/>
              <a:gd name="connsiteY0" fmla="*/ 0 h 2730085"/>
              <a:gd name="connsiteX1" fmla="*/ 2745567 w 5492639"/>
              <a:gd name="connsiteY1" fmla="*/ 171623 h 2730085"/>
              <a:gd name="connsiteX2" fmla="*/ 2745567 w 5492639"/>
              <a:gd name="connsiteY2" fmla="*/ 171622 h 2730085"/>
              <a:gd name="connsiteX3" fmla="*/ 2745568 w 5492639"/>
              <a:gd name="connsiteY3" fmla="*/ 171622 h 2730085"/>
              <a:gd name="connsiteX4" fmla="*/ 3389531 w 5492639"/>
              <a:gd name="connsiteY4" fmla="*/ 823 h 2730085"/>
              <a:gd name="connsiteX5" fmla="*/ 5492639 w 5492639"/>
              <a:gd name="connsiteY5" fmla="*/ 2730085 h 2730085"/>
              <a:gd name="connsiteX6" fmla="*/ 2745568 w 5492639"/>
              <a:gd name="connsiteY6" fmla="*/ 2730085 h 2730085"/>
              <a:gd name="connsiteX7" fmla="*/ 2745567 w 5492639"/>
              <a:gd name="connsiteY7" fmla="*/ 2730085 h 2730085"/>
              <a:gd name="connsiteX8" fmla="*/ 0 w 5492639"/>
              <a:gd name="connsiteY8" fmla="*/ 2730085 h 2730085"/>
              <a:gd name="connsiteX9" fmla="*/ 2102590 w 5492639"/>
              <a:gd name="connsiteY9" fmla="*/ 0 h 2730085"/>
              <a:gd name="connsiteX0" fmla="*/ 2102590 w 5492639"/>
              <a:gd name="connsiteY0" fmla="*/ 0 h 2730085"/>
              <a:gd name="connsiteX1" fmla="*/ 2745567 w 5492639"/>
              <a:gd name="connsiteY1" fmla="*/ 171623 h 2730085"/>
              <a:gd name="connsiteX2" fmla="*/ 2745567 w 5492639"/>
              <a:gd name="connsiteY2" fmla="*/ 171622 h 2730085"/>
              <a:gd name="connsiteX3" fmla="*/ 2745568 w 5492639"/>
              <a:gd name="connsiteY3" fmla="*/ 191077 h 2730085"/>
              <a:gd name="connsiteX4" fmla="*/ 3389531 w 5492639"/>
              <a:gd name="connsiteY4" fmla="*/ 823 h 2730085"/>
              <a:gd name="connsiteX5" fmla="*/ 5492639 w 5492639"/>
              <a:gd name="connsiteY5" fmla="*/ 2730085 h 2730085"/>
              <a:gd name="connsiteX6" fmla="*/ 2745568 w 5492639"/>
              <a:gd name="connsiteY6" fmla="*/ 2730085 h 2730085"/>
              <a:gd name="connsiteX7" fmla="*/ 2745567 w 5492639"/>
              <a:gd name="connsiteY7" fmla="*/ 2730085 h 2730085"/>
              <a:gd name="connsiteX8" fmla="*/ 0 w 5492639"/>
              <a:gd name="connsiteY8" fmla="*/ 2730085 h 2730085"/>
              <a:gd name="connsiteX9" fmla="*/ 2102590 w 5492639"/>
              <a:gd name="connsiteY9" fmla="*/ 0 h 2730085"/>
              <a:gd name="connsiteX0" fmla="*/ 2102590 w 5492639"/>
              <a:gd name="connsiteY0" fmla="*/ 157152 h 2887237"/>
              <a:gd name="connsiteX1" fmla="*/ 2745567 w 5492639"/>
              <a:gd name="connsiteY1" fmla="*/ 328775 h 2887237"/>
              <a:gd name="connsiteX2" fmla="*/ 2745567 w 5492639"/>
              <a:gd name="connsiteY2" fmla="*/ 328774 h 2887237"/>
              <a:gd name="connsiteX3" fmla="*/ 3389531 w 5492639"/>
              <a:gd name="connsiteY3" fmla="*/ 157975 h 2887237"/>
              <a:gd name="connsiteX4" fmla="*/ 5492639 w 5492639"/>
              <a:gd name="connsiteY4" fmla="*/ 2887237 h 2887237"/>
              <a:gd name="connsiteX5" fmla="*/ 2745568 w 5492639"/>
              <a:gd name="connsiteY5" fmla="*/ 2887237 h 2887237"/>
              <a:gd name="connsiteX6" fmla="*/ 2745567 w 5492639"/>
              <a:gd name="connsiteY6" fmla="*/ 2887237 h 2887237"/>
              <a:gd name="connsiteX7" fmla="*/ 0 w 5492639"/>
              <a:gd name="connsiteY7" fmla="*/ 2887237 h 2887237"/>
              <a:gd name="connsiteX8" fmla="*/ 2102590 w 5492639"/>
              <a:gd name="connsiteY8" fmla="*/ 157152 h 2887237"/>
              <a:gd name="connsiteX0" fmla="*/ 2102590 w 5492639"/>
              <a:gd name="connsiteY0" fmla="*/ 187139 h 2917224"/>
              <a:gd name="connsiteX1" fmla="*/ 2745567 w 5492639"/>
              <a:gd name="connsiteY1" fmla="*/ 358762 h 2917224"/>
              <a:gd name="connsiteX2" fmla="*/ 2745567 w 5492639"/>
              <a:gd name="connsiteY2" fmla="*/ 358761 h 2917224"/>
              <a:gd name="connsiteX3" fmla="*/ 3389531 w 5492639"/>
              <a:gd name="connsiteY3" fmla="*/ 187962 h 2917224"/>
              <a:gd name="connsiteX4" fmla="*/ 5492639 w 5492639"/>
              <a:gd name="connsiteY4" fmla="*/ 2917224 h 2917224"/>
              <a:gd name="connsiteX5" fmla="*/ 2745568 w 5492639"/>
              <a:gd name="connsiteY5" fmla="*/ 2917224 h 2917224"/>
              <a:gd name="connsiteX6" fmla="*/ 2745567 w 5492639"/>
              <a:gd name="connsiteY6" fmla="*/ 2917224 h 2917224"/>
              <a:gd name="connsiteX7" fmla="*/ 0 w 5492639"/>
              <a:gd name="connsiteY7" fmla="*/ 2917224 h 2917224"/>
              <a:gd name="connsiteX8" fmla="*/ 2102590 w 5492639"/>
              <a:gd name="connsiteY8" fmla="*/ 187139 h 2917224"/>
              <a:gd name="connsiteX0" fmla="*/ 2102590 w 5492639"/>
              <a:gd name="connsiteY0" fmla="*/ 0 h 2730085"/>
              <a:gd name="connsiteX1" fmla="*/ 2745567 w 5492639"/>
              <a:gd name="connsiteY1" fmla="*/ 171623 h 2730085"/>
              <a:gd name="connsiteX2" fmla="*/ 3389531 w 5492639"/>
              <a:gd name="connsiteY2" fmla="*/ 823 h 2730085"/>
              <a:gd name="connsiteX3" fmla="*/ 5492639 w 5492639"/>
              <a:gd name="connsiteY3" fmla="*/ 2730085 h 2730085"/>
              <a:gd name="connsiteX4" fmla="*/ 2745568 w 5492639"/>
              <a:gd name="connsiteY4" fmla="*/ 2730085 h 2730085"/>
              <a:gd name="connsiteX5" fmla="*/ 2745567 w 5492639"/>
              <a:gd name="connsiteY5" fmla="*/ 2730085 h 2730085"/>
              <a:gd name="connsiteX6" fmla="*/ 0 w 5492639"/>
              <a:gd name="connsiteY6" fmla="*/ 2730085 h 2730085"/>
              <a:gd name="connsiteX7" fmla="*/ 2102590 w 5492639"/>
              <a:gd name="connsiteY7" fmla="*/ 0 h 2730085"/>
              <a:gd name="connsiteX0" fmla="*/ 2102590 w 5492639"/>
              <a:gd name="connsiteY0" fmla="*/ 0 h 2730085"/>
              <a:gd name="connsiteX1" fmla="*/ 3389531 w 5492639"/>
              <a:gd name="connsiteY1" fmla="*/ 823 h 2730085"/>
              <a:gd name="connsiteX2" fmla="*/ 5492639 w 5492639"/>
              <a:gd name="connsiteY2" fmla="*/ 2730085 h 2730085"/>
              <a:gd name="connsiteX3" fmla="*/ 2745568 w 5492639"/>
              <a:gd name="connsiteY3" fmla="*/ 2730085 h 2730085"/>
              <a:gd name="connsiteX4" fmla="*/ 2745567 w 5492639"/>
              <a:gd name="connsiteY4" fmla="*/ 2730085 h 2730085"/>
              <a:gd name="connsiteX5" fmla="*/ 0 w 5492639"/>
              <a:gd name="connsiteY5" fmla="*/ 2730085 h 2730085"/>
              <a:gd name="connsiteX6" fmla="*/ 2102590 w 5492639"/>
              <a:gd name="connsiteY6" fmla="*/ 0 h 2730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92639" h="2730085">
                <a:moveTo>
                  <a:pt x="2102590" y="0"/>
                </a:moveTo>
                <a:lnTo>
                  <a:pt x="3389531" y="823"/>
                </a:lnTo>
                <a:lnTo>
                  <a:pt x="5492639" y="2730085"/>
                </a:lnTo>
                <a:lnTo>
                  <a:pt x="2745568" y="2730085"/>
                </a:lnTo>
                <a:lnTo>
                  <a:pt x="2745567" y="2730085"/>
                </a:lnTo>
                <a:lnTo>
                  <a:pt x="0" y="2730085"/>
                </a:lnTo>
                <a:lnTo>
                  <a:pt x="2102590" y="0"/>
                </a:lnTo>
                <a:close/>
              </a:path>
            </a:pathLst>
          </a:custGeom>
          <a:solidFill>
            <a:srgbClr val="CDC6D8"/>
          </a:solidFill>
          <a:ln w="0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28101FF-DCAB-77B4-B02B-DF6D992660C0}"/>
              </a:ext>
            </a:extLst>
          </p:cNvPr>
          <p:cNvSpPr/>
          <p:nvPr/>
        </p:nvSpPr>
        <p:spPr>
          <a:xfrm>
            <a:off x="5305421" y="9099833"/>
            <a:ext cx="2180951" cy="1554872"/>
          </a:xfrm>
          <a:custGeom>
            <a:avLst/>
            <a:gdLst>
              <a:gd name="connsiteX0" fmla="*/ 2102590 w 2745567"/>
              <a:gd name="connsiteY0" fmla="*/ 0 h 2730085"/>
              <a:gd name="connsiteX1" fmla="*/ 2745567 w 2745567"/>
              <a:gd name="connsiteY1" fmla="*/ 411 h 2730085"/>
              <a:gd name="connsiteX2" fmla="*/ 2745567 w 2745567"/>
              <a:gd name="connsiteY2" fmla="*/ 2730085 h 2730085"/>
              <a:gd name="connsiteX3" fmla="*/ 0 w 2745567"/>
              <a:gd name="connsiteY3" fmla="*/ 2730085 h 2730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5567" h="2730085">
                <a:moveTo>
                  <a:pt x="2102590" y="0"/>
                </a:moveTo>
                <a:lnTo>
                  <a:pt x="2745567" y="411"/>
                </a:lnTo>
                <a:lnTo>
                  <a:pt x="2745567" y="2730085"/>
                </a:lnTo>
                <a:lnTo>
                  <a:pt x="0" y="2730085"/>
                </a:lnTo>
                <a:close/>
              </a:path>
            </a:pathLst>
          </a:custGeom>
          <a:solidFill>
            <a:schemeClr val="tx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id="{3FF5DB59-A78E-A519-23E7-DA5701B9409A}"/>
              </a:ext>
            </a:extLst>
          </p:cNvPr>
          <p:cNvSpPr/>
          <p:nvPr/>
        </p:nvSpPr>
        <p:spPr>
          <a:xfrm>
            <a:off x="6974263" y="8624349"/>
            <a:ext cx="512110" cy="708739"/>
          </a:xfrm>
          <a:custGeom>
            <a:avLst/>
            <a:gdLst>
              <a:gd name="connsiteX0" fmla="*/ 49270 w 124335"/>
              <a:gd name="connsiteY0" fmla="*/ 240001 h 240000"/>
              <a:gd name="connsiteX1" fmla="*/ 124335 w 124335"/>
              <a:gd name="connsiteY1" fmla="*/ 195363 h 240000"/>
              <a:gd name="connsiteX2" fmla="*/ 124335 w 124335"/>
              <a:gd name="connsiteY2" fmla="*/ 0 h 240000"/>
              <a:gd name="connsiteX3" fmla="*/ 0 w 124335"/>
              <a:gd name="connsiteY3" fmla="*/ 161740 h 240000"/>
              <a:gd name="connsiteX4" fmla="*/ 49270 w 124335"/>
              <a:gd name="connsiteY4" fmla="*/ 240001 h 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335" h="240000">
                <a:moveTo>
                  <a:pt x="49270" y="240001"/>
                </a:moveTo>
                <a:lnTo>
                  <a:pt x="124335" y="195363"/>
                </a:lnTo>
                <a:lnTo>
                  <a:pt x="124335" y="0"/>
                </a:lnTo>
                <a:lnTo>
                  <a:pt x="0" y="161740"/>
                </a:lnTo>
                <a:lnTo>
                  <a:pt x="49270" y="24000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Freeform 13">
            <a:extLst>
              <a:ext uri="{FF2B5EF4-FFF2-40B4-BE49-F238E27FC236}">
                <a16:creationId xmlns:a16="http://schemas.microsoft.com/office/drawing/2014/main" id="{DB8F303D-16BE-86B0-E883-43F529722ABA}"/>
              </a:ext>
            </a:extLst>
          </p:cNvPr>
          <p:cNvSpPr/>
          <p:nvPr/>
        </p:nvSpPr>
        <p:spPr>
          <a:xfrm>
            <a:off x="7486373" y="8624349"/>
            <a:ext cx="513305" cy="708739"/>
          </a:xfrm>
          <a:custGeom>
            <a:avLst/>
            <a:gdLst>
              <a:gd name="connsiteX0" fmla="*/ 75355 w 124625"/>
              <a:gd name="connsiteY0" fmla="*/ 240001 h 240000"/>
              <a:gd name="connsiteX1" fmla="*/ 0 w 124625"/>
              <a:gd name="connsiteY1" fmla="*/ 195363 h 240000"/>
              <a:gd name="connsiteX2" fmla="*/ 0 w 124625"/>
              <a:gd name="connsiteY2" fmla="*/ 0 h 240000"/>
              <a:gd name="connsiteX3" fmla="*/ 124625 w 124625"/>
              <a:gd name="connsiteY3" fmla="*/ 161740 h 240000"/>
              <a:gd name="connsiteX4" fmla="*/ 75355 w 124625"/>
              <a:gd name="connsiteY4" fmla="*/ 240001 h 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5" h="240000">
                <a:moveTo>
                  <a:pt x="75355" y="240001"/>
                </a:moveTo>
                <a:lnTo>
                  <a:pt x="0" y="195363"/>
                </a:lnTo>
                <a:lnTo>
                  <a:pt x="0" y="0"/>
                </a:lnTo>
                <a:lnTo>
                  <a:pt x="124625" y="161740"/>
                </a:lnTo>
                <a:lnTo>
                  <a:pt x="75355" y="24000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1" name="Graphic 5">
            <a:extLst>
              <a:ext uri="{FF2B5EF4-FFF2-40B4-BE49-F238E27FC236}">
                <a16:creationId xmlns:a16="http://schemas.microsoft.com/office/drawing/2014/main" id="{554FD855-9A38-9605-2011-7C4296364ECF}"/>
              </a:ext>
            </a:extLst>
          </p:cNvPr>
          <p:cNvGrpSpPr/>
          <p:nvPr/>
        </p:nvGrpSpPr>
        <p:grpSpPr>
          <a:xfrm>
            <a:off x="6710363" y="10243836"/>
            <a:ext cx="248293" cy="410865"/>
            <a:chOff x="6294240" y="5831039"/>
            <a:chExt cx="60283" cy="139131"/>
          </a:xfrm>
        </p:grpSpPr>
        <p:sp>
          <p:nvSpPr>
            <p:cNvPr id="34" name="Freeform 27">
              <a:extLst>
                <a:ext uri="{FF2B5EF4-FFF2-40B4-BE49-F238E27FC236}">
                  <a16:creationId xmlns:a16="http://schemas.microsoft.com/office/drawing/2014/main" id="{0C2FEB2E-120F-8A63-E584-D52D6EBE1732}"/>
                </a:ext>
              </a:extLst>
            </p:cNvPr>
            <p:cNvSpPr/>
            <p:nvPr/>
          </p:nvSpPr>
          <p:spPr>
            <a:xfrm>
              <a:off x="6316267" y="5912199"/>
              <a:ext cx="15940" cy="57971"/>
            </a:xfrm>
            <a:custGeom>
              <a:avLst/>
              <a:gdLst>
                <a:gd name="connsiteX0" fmla="*/ 0 w 15940"/>
                <a:gd name="connsiteY0" fmla="*/ 0 h 57971"/>
                <a:gd name="connsiteX1" fmla="*/ 15940 w 15940"/>
                <a:gd name="connsiteY1" fmla="*/ 0 h 57971"/>
                <a:gd name="connsiteX2" fmla="*/ 15940 w 15940"/>
                <a:gd name="connsiteY2" fmla="*/ 57972 h 57971"/>
                <a:gd name="connsiteX3" fmla="*/ 0 w 15940"/>
                <a:gd name="connsiteY3" fmla="*/ 57972 h 5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40" h="57971">
                  <a:moveTo>
                    <a:pt x="0" y="0"/>
                  </a:moveTo>
                  <a:lnTo>
                    <a:pt x="15940" y="0"/>
                  </a:lnTo>
                  <a:lnTo>
                    <a:pt x="15940" y="57972"/>
                  </a:lnTo>
                  <a:lnTo>
                    <a:pt x="0" y="57972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3F2AF50D-F5CA-51E8-6A45-3B0DA9A1665D}"/>
                </a:ext>
              </a:extLst>
            </p:cNvPr>
            <p:cNvSpPr/>
            <p:nvPr/>
          </p:nvSpPr>
          <p:spPr>
            <a:xfrm>
              <a:off x="6294240" y="5831039"/>
              <a:ext cx="30141" cy="101739"/>
            </a:xfrm>
            <a:custGeom>
              <a:avLst/>
              <a:gdLst>
                <a:gd name="connsiteX0" fmla="*/ 30142 w 30141"/>
                <a:gd name="connsiteY0" fmla="*/ 0 h 101739"/>
                <a:gd name="connsiteX1" fmla="*/ 0 w 30141"/>
                <a:gd name="connsiteY1" fmla="*/ 101739 h 101739"/>
                <a:gd name="connsiteX2" fmla="*/ 30142 w 30141"/>
                <a:gd name="connsiteY2" fmla="*/ 101739 h 101739"/>
                <a:gd name="connsiteX3" fmla="*/ 30142 w 30141"/>
                <a:gd name="connsiteY3" fmla="*/ 0 h 1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41" h="101739">
                  <a:moveTo>
                    <a:pt x="30142" y="0"/>
                  </a:moveTo>
                  <a:lnTo>
                    <a:pt x="0" y="101739"/>
                  </a:lnTo>
                  <a:lnTo>
                    <a:pt x="30142" y="101739"/>
                  </a:lnTo>
                  <a:lnTo>
                    <a:pt x="30142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3C51625D-0BB2-4610-CC46-8E3101DFFCBE}"/>
                </a:ext>
              </a:extLst>
            </p:cNvPr>
            <p:cNvSpPr/>
            <p:nvPr/>
          </p:nvSpPr>
          <p:spPr>
            <a:xfrm>
              <a:off x="6324382" y="5831039"/>
              <a:ext cx="30141" cy="101739"/>
            </a:xfrm>
            <a:custGeom>
              <a:avLst/>
              <a:gdLst>
                <a:gd name="connsiteX0" fmla="*/ 0 w 30141"/>
                <a:gd name="connsiteY0" fmla="*/ 0 h 101739"/>
                <a:gd name="connsiteX1" fmla="*/ 30142 w 30141"/>
                <a:gd name="connsiteY1" fmla="*/ 101739 h 101739"/>
                <a:gd name="connsiteX2" fmla="*/ 0 w 30141"/>
                <a:gd name="connsiteY2" fmla="*/ 101739 h 101739"/>
                <a:gd name="connsiteX3" fmla="*/ 0 w 30141"/>
                <a:gd name="connsiteY3" fmla="*/ 0 h 1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41" h="101739">
                  <a:moveTo>
                    <a:pt x="0" y="0"/>
                  </a:moveTo>
                  <a:lnTo>
                    <a:pt x="30142" y="101739"/>
                  </a:lnTo>
                  <a:lnTo>
                    <a:pt x="0" y="1017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2" name="Graphic 5">
            <a:extLst>
              <a:ext uri="{FF2B5EF4-FFF2-40B4-BE49-F238E27FC236}">
                <a16:creationId xmlns:a16="http://schemas.microsoft.com/office/drawing/2014/main" id="{1DE4BFF9-E4A3-6B8B-E977-524AA32EF8C1}"/>
              </a:ext>
            </a:extLst>
          </p:cNvPr>
          <p:cNvGrpSpPr/>
          <p:nvPr/>
        </p:nvGrpSpPr>
        <p:grpSpPr>
          <a:xfrm>
            <a:off x="5618962" y="10352949"/>
            <a:ext cx="192195" cy="316706"/>
            <a:chOff x="6173382" y="5862923"/>
            <a:chExt cx="46663" cy="107246"/>
          </a:xfrm>
        </p:grpSpPr>
        <p:sp>
          <p:nvSpPr>
            <p:cNvPr id="31" name="Freeform 42">
              <a:extLst>
                <a:ext uri="{FF2B5EF4-FFF2-40B4-BE49-F238E27FC236}">
                  <a16:creationId xmlns:a16="http://schemas.microsoft.com/office/drawing/2014/main" id="{6676E0D5-BFAB-7763-6711-74E0214CE08A}"/>
                </a:ext>
              </a:extLst>
            </p:cNvPr>
            <p:cNvSpPr/>
            <p:nvPr/>
          </p:nvSpPr>
          <p:spPr>
            <a:xfrm>
              <a:off x="6190482" y="5925532"/>
              <a:ext cx="12172" cy="44637"/>
            </a:xfrm>
            <a:custGeom>
              <a:avLst/>
              <a:gdLst>
                <a:gd name="connsiteX0" fmla="*/ 0 w 12172"/>
                <a:gd name="connsiteY0" fmla="*/ 0 h 44637"/>
                <a:gd name="connsiteX1" fmla="*/ 12172 w 12172"/>
                <a:gd name="connsiteY1" fmla="*/ 0 h 44637"/>
                <a:gd name="connsiteX2" fmla="*/ 12172 w 12172"/>
                <a:gd name="connsiteY2" fmla="*/ 44637 h 44637"/>
                <a:gd name="connsiteX3" fmla="*/ 0 w 12172"/>
                <a:gd name="connsiteY3" fmla="*/ 44637 h 4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72" h="44637">
                  <a:moveTo>
                    <a:pt x="0" y="0"/>
                  </a:moveTo>
                  <a:lnTo>
                    <a:pt x="12172" y="0"/>
                  </a:lnTo>
                  <a:lnTo>
                    <a:pt x="12172" y="44637"/>
                  </a:lnTo>
                  <a:lnTo>
                    <a:pt x="0" y="44637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" name="Freeform 43">
              <a:extLst>
                <a:ext uri="{FF2B5EF4-FFF2-40B4-BE49-F238E27FC236}">
                  <a16:creationId xmlns:a16="http://schemas.microsoft.com/office/drawing/2014/main" id="{143CD17A-CDF3-CAF0-5162-ED9F9E72AF5C}"/>
                </a:ext>
              </a:extLst>
            </p:cNvPr>
            <p:cNvSpPr/>
            <p:nvPr/>
          </p:nvSpPr>
          <p:spPr>
            <a:xfrm>
              <a:off x="6173382" y="5862923"/>
              <a:ext cx="23476" cy="78550"/>
            </a:xfrm>
            <a:custGeom>
              <a:avLst/>
              <a:gdLst>
                <a:gd name="connsiteX0" fmla="*/ 23476 w 23476"/>
                <a:gd name="connsiteY0" fmla="*/ 0 h 78550"/>
                <a:gd name="connsiteX1" fmla="*/ 0 w 23476"/>
                <a:gd name="connsiteY1" fmla="*/ 78551 h 78550"/>
                <a:gd name="connsiteX2" fmla="*/ 23476 w 23476"/>
                <a:gd name="connsiteY2" fmla="*/ 78551 h 78550"/>
                <a:gd name="connsiteX3" fmla="*/ 23476 w 23476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76" h="78550">
                  <a:moveTo>
                    <a:pt x="23476" y="0"/>
                  </a:moveTo>
                  <a:lnTo>
                    <a:pt x="0" y="78551"/>
                  </a:lnTo>
                  <a:lnTo>
                    <a:pt x="23476" y="78551"/>
                  </a:lnTo>
                  <a:lnTo>
                    <a:pt x="23476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" name="Freeform 44">
              <a:extLst>
                <a:ext uri="{FF2B5EF4-FFF2-40B4-BE49-F238E27FC236}">
                  <a16:creationId xmlns:a16="http://schemas.microsoft.com/office/drawing/2014/main" id="{E57B3BD4-3FD2-89F7-1200-6A0A828C2CC8}"/>
                </a:ext>
              </a:extLst>
            </p:cNvPr>
            <p:cNvSpPr/>
            <p:nvPr/>
          </p:nvSpPr>
          <p:spPr>
            <a:xfrm>
              <a:off x="6196859" y="5862923"/>
              <a:ext cx="23186" cy="78550"/>
            </a:xfrm>
            <a:custGeom>
              <a:avLst/>
              <a:gdLst>
                <a:gd name="connsiteX0" fmla="*/ 0 w 23186"/>
                <a:gd name="connsiteY0" fmla="*/ 0 h 78550"/>
                <a:gd name="connsiteX1" fmla="*/ 23186 w 23186"/>
                <a:gd name="connsiteY1" fmla="*/ 78551 h 78550"/>
                <a:gd name="connsiteX2" fmla="*/ 0 w 23186"/>
                <a:gd name="connsiteY2" fmla="*/ 78551 h 78550"/>
                <a:gd name="connsiteX3" fmla="*/ 0 w 23186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86" h="78550">
                  <a:moveTo>
                    <a:pt x="0" y="0"/>
                  </a:moveTo>
                  <a:lnTo>
                    <a:pt x="23186" y="78551"/>
                  </a:lnTo>
                  <a:lnTo>
                    <a:pt x="0" y="78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3" name="Graphic 5">
            <a:extLst>
              <a:ext uri="{FF2B5EF4-FFF2-40B4-BE49-F238E27FC236}">
                <a16:creationId xmlns:a16="http://schemas.microsoft.com/office/drawing/2014/main" id="{FEAC8C16-FCEA-72AB-A432-6E00C485A998}"/>
              </a:ext>
            </a:extLst>
          </p:cNvPr>
          <p:cNvGrpSpPr/>
          <p:nvPr/>
        </p:nvGrpSpPr>
        <p:grpSpPr>
          <a:xfrm>
            <a:off x="7127057" y="10337996"/>
            <a:ext cx="192188" cy="316706"/>
            <a:chOff x="6395389" y="5862923"/>
            <a:chExt cx="46661" cy="107246"/>
          </a:xfrm>
        </p:grpSpPr>
        <p:sp>
          <p:nvSpPr>
            <p:cNvPr id="28" name="Freeform 46">
              <a:extLst>
                <a:ext uri="{FF2B5EF4-FFF2-40B4-BE49-F238E27FC236}">
                  <a16:creationId xmlns:a16="http://schemas.microsoft.com/office/drawing/2014/main" id="{02DFBB09-48FD-9326-1784-382D3E6C6B1D}"/>
                </a:ext>
              </a:extLst>
            </p:cNvPr>
            <p:cNvSpPr/>
            <p:nvPr/>
          </p:nvSpPr>
          <p:spPr>
            <a:xfrm>
              <a:off x="6412489" y="5925532"/>
              <a:ext cx="12172" cy="44637"/>
            </a:xfrm>
            <a:custGeom>
              <a:avLst/>
              <a:gdLst>
                <a:gd name="connsiteX0" fmla="*/ 0 w 12172"/>
                <a:gd name="connsiteY0" fmla="*/ 0 h 44637"/>
                <a:gd name="connsiteX1" fmla="*/ 12172 w 12172"/>
                <a:gd name="connsiteY1" fmla="*/ 0 h 44637"/>
                <a:gd name="connsiteX2" fmla="*/ 12172 w 12172"/>
                <a:gd name="connsiteY2" fmla="*/ 44637 h 44637"/>
                <a:gd name="connsiteX3" fmla="*/ 0 w 12172"/>
                <a:gd name="connsiteY3" fmla="*/ 44637 h 4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72" h="44637">
                  <a:moveTo>
                    <a:pt x="0" y="0"/>
                  </a:moveTo>
                  <a:lnTo>
                    <a:pt x="12172" y="0"/>
                  </a:lnTo>
                  <a:lnTo>
                    <a:pt x="12172" y="44637"/>
                  </a:lnTo>
                  <a:lnTo>
                    <a:pt x="0" y="44637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" name="Freeform 47">
              <a:extLst>
                <a:ext uri="{FF2B5EF4-FFF2-40B4-BE49-F238E27FC236}">
                  <a16:creationId xmlns:a16="http://schemas.microsoft.com/office/drawing/2014/main" id="{D2841818-A3FC-2C85-9C9F-E7BE96AC0488}"/>
                </a:ext>
              </a:extLst>
            </p:cNvPr>
            <p:cNvSpPr/>
            <p:nvPr/>
          </p:nvSpPr>
          <p:spPr>
            <a:xfrm>
              <a:off x="6395389" y="5862923"/>
              <a:ext cx="23186" cy="78550"/>
            </a:xfrm>
            <a:custGeom>
              <a:avLst/>
              <a:gdLst>
                <a:gd name="connsiteX0" fmla="*/ 23186 w 23186"/>
                <a:gd name="connsiteY0" fmla="*/ 0 h 78550"/>
                <a:gd name="connsiteX1" fmla="*/ 0 w 23186"/>
                <a:gd name="connsiteY1" fmla="*/ 78551 h 78550"/>
                <a:gd name="connsiteX2" fmla="*/ 23186 w 23186"/>
                <a:gd name="connsiteY2" fmla="*/ 78551 h 78550"/>
                <a:gd name="connsiteX3" fmla="*/ 23186 w 23186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86" h="78550">
                  <a:moveTo>
                    <a:pt x="23186" y="0"/>
                  </a:moveTo>
                  <a:lnTo>
                    <a:pt x="0" y="78551"/>
                  </a:lnTo>
                  <a:lnTo>
                    <a:pt x="23186" y="78551"/>
                  </a:lnTo>
                  <a:lnTo>
                    <a:pt x="23186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" name="Freeform 48">
              <a:extLst>
                <a:ext uri="{FF2B5EF4-FFF2-40B4-BE49-F238E27FC236}">
                  <a16:creationId xmlns:a16="http://schemas.microsoft.com/office/drawing/2014/main" id="{7320BDBA-811F-7221-BA4C-21C06848DFAC}"/>
                </a:ext>
              </a:extLst>
            </p:cNvPr>
            <p:cNvSpPr/>
            <p:nvPr/>
          </p:nvSpPr>
          <p:spPr>
            <a:xfrm>
              <a:off x="6418575" y="5862923"/>
              <a:ext cx="23475" cy="78550"/>
            </a:xfrm>
            <a:custGeom>
              <a:avLst/>
              <a:gdLst>
                <a:gd name="connsiteX0" fmla="*/ 0 w 23475"/>
                <a:gd name="connsiteY0" fmla="*/ 0 h 78550"/>
                <a:gd name="connsiteX1" fmla="*/ 23476 w 23475"/>
                <a:gd name="connsiteY1" fmla="*/ 78551 h 78550"/>
                <a:gd name="connsiteX2" fmla="*/ 0 w 23475"/>
                <a:gd name="connsiteY2" fmla="*/ 78551 h 78550"/>
                <a:gd name="connsiteX3" fmla="*/ 0 w 23475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75" h="78550">
                  <a:moveTo>
                    <a:pt x="0" y="0"/>
                  </a:moveTo>
                  <a:lnTo>
                    <a:pt x="23476" y="78551"/>
                  </a:lnTo>
                  <a:lnTo>
                    <a:pt x="0" y="78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4" name="Graphic 5">
            <a:extLst>
              <a:ext uri="{FF2B5EF4-FFF2-40B4-BE49-F238E27FC236}">
                <a16:creationId xmlns:a16="http://schemas.microsoft.com/office/drawing/2014/main" id="{56AC30D9-1601-694E-960F-8D6A8EC0FE57}"/>
              </a:ext>
            </a:extLst>
          </p:cNvPr>
          <p:cNvGrpSpPr/>
          <p:nvPr/>
        </p:nvGrpSpPr>
        <p:grpSpPr>
          <a:xfrm>
            <a:off x="9357949" y="10243836"/>
            <a:ext cx="249491" cy="410865"/>
            <a:chOff x="6937074" y="5831039"/>
            <a:chExt cx="60574" cy="139131"/>
          </a:xfrm>
        </p:grpSpPr>
        <p:sp>
          <p:nvSpPr>
            <p:cNvPr id="25" name="Freeform 50">
              <a:extLst>
                <a:ext uri="{FF2B5EF4-FFF2-40B4-BE49-F238E27FC236}">
                  <a16:creationId xmlns:a16="http://schemas.microsoft.com/office/drawing/2014/main" id="{18099C5E-50F3-BA2C-4E90-908E8F8BAB52}"/>
                </a:ext>
              </a:extLst>
            </p:cNvPr>
            <p:cNvSpPr/>
            <p:nvPr/>
          </p:nvSpPr>
          <p:spPr>
            <a:xfrm>
              <a:off x="6959391" y="5912199"/>
              <a:ext cx="15940" cy="57971"/>
            </a:xfrm>
            <a:custGeom>
              <a:avLst/>
              <a:gdLst>
                <a:gd name="connsiteX0" fmla="*/ 0 w 15940"/>
                <a:gd name="connsiteY0" fmla="*/ 0 h 57971"/>
                <a:gd name="connsiteX1" fmla="*/ 15941 w 15940"/>
                <a:gd name="connsiteY1" fmla="*/ 0 h 57971"/>
                <a:gd name="connsiteX2" fmla="*/ 15941 w 15940"/>
                <a:gd name="connsiteY2" fmla="*/ 57972 h 57971"/>
                <a:gd name="connsiteX3" fmla="*/ 0 w 15940"/>
                <a:gd name="connsiteY3" fmla="*/ 57972 h 5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40" h="57971">
                  <a:moveTo>
                    <a:pt x="0" y="0"/>
                  </a:moveTo>
                  <a:lnTo>
                    <a:pt x="15941" y="0"/>
                  </a:lnTo>
                  <a:lnTo>
                    <a:pt x="15941" y="57972"/>
                  </a:lnTo>
                  <a:lnTo>
                    <a:pt x="0" y="57972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" name="Freeform 51">
              <a:extLst>
                <a:ext uri="{FF2B5EF4-FFF2-40B4-BE49-F238E27FC236}">
                  <a16:creationId xmlns:a16="http://schemas.microsoft.com/office/drawing/2014/main" id="{15FA847E-C4FA-6068-B892-E493C637F380}"/>
                </a:ext>
              </a:extLst>
            </p:cNvPr>
            <p:cNvSpPr/>
            <p:nvPr/>
          </p:nvSpPr>
          <p:spPr>
            <a:xfrm>
              <a:off x="6937074" y="5831039"/>
              <a:ext cx="30431" cy="101739"/>
            </a:xfrm>
            <a:custGeom>
              <a:avLst/>
              <a:gdLst>
                <a:gd name="connsiteX0" fmla="*/ 30432 w 30431"/>
                <a:gd name="connsiteY0" fmla="*/ 0 h 101739"/>
                <a:gd name="connsiteX1" fmla="*/ 0 w 30431"/>
                <a:gd name="connsiteY1" fmla="*/ 101739 h 101739"/>
                <a:gd name="connsiteX2" fmla="*/ 30432 w 30431"/>
                <a:gd name="connsiteY2" fmla="*/ 101739 h 101739"/>
                <a:gd name="connsiteX3" fmla="*/ 30432 w 30431"/>
                <a:gd name="connsiteY3" fmla="*/ 0 h 1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31" h="101739">
                  <a:moveTo>
                    <a:pt x="30432" y="0"/>
                  </a:moveTo>
                  <a:lnTo>
                    <a:pt x="0" y="101739"/>
                  </a:lnTo>
                  <a:lnTo>
                    <a:pt x="30432" y="101739"/>
                  </a:lnTo>
                  <a:lnTo>
                    <a:pt x="30432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" name="Freeform 52">
              <a:extLst>
                <a:ext uri="{FF2B5EF4-FFF2-40B4-BE49-F238E27FC236}">
                  <a16:creationId xmlns:a16="http://schemas.microsoft.com/office/drawing/2014/main" id="{CB76F465-0CD5-B52C-3C2A-7BB6464E1EFD}"/>
                </a:ext>
              </a:extLst>
            </p:cNvPr>
            <p:cNvSpPr/>
            <p:nvPr/>
          </p:nvSpPr>
          <p:spPr>
            <a:xfrm>
              <a:off x="6967507" y="5831039"/>
              <a:ext cx="30141" cy="101739"/>
            </a:xfrm>
            <a:custGeom>
              <a:avLst/>
              <a:gdLst>
                <a:gd name="connsiteX0" fmla="*/ 0 w 30141"/>
                <a:gd name="connsiteY0" fmla="*/ 0 h 101739"/>
                <a:gd name="connsiteX1" fmla="*/ 30142 w 30141"/>
                <a:gd name="connsiteY1" fmla="*/ 101739 h 101739"/>
                <a:gd name="connsiteX2" fmla="*/ 0 w 30141"/>
                <a:gd name="connsiteY2" fmla="*/ 101739 h 101739"/>
                <a:gd name="connsiteX3" fmla="*/ 0 w 30141"/>
                <a:gd name="connsiteY3" fmla="*/ 0 h 1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41" h="101739">
                  <a:moveTo>
                    <a:pt x="0" y="0"/>
                  </a:moveTo>
                  <a:lnTo>
                    <a:pt x="30142" y="101739"/>
                  </a:lnTo>
                  <a:lnTo>
                    <a:pt x="0" y="1017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DFC59D8-3B65-4640-ABC7-E633FEDC4D58}"/>
              </a:ext>
            </a:extLst>
          </p:cNvPr>
          <p:cNvGrpSpPr/>
          <p:nvPr/>
        </p:nvGrpSpPr>
        <p:grpSpPr>
          <a:xfrm>
            <a:off x="7798269" y="7856039"/>
            <a:ext cx="4430066" cy="2808133"/>
            <a:chOff x="13614638" y="4696269"/>
            <a:chExt cx="5492639" cy="3564953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725507B2-4375-41F3-BD8A-765FBA56CA8F}"/>
                </a:ext>
              </a:extLst>
            </p:cNvPr>
            <p:cNvSpPr/>
            <p:nvPr/>
          </p:nvSpPr>
          <p:spPr>
            <a:xfrm>
              <a:off x="13614638" y="5531137"/>
              <a:ext cx="5492639" cy="2711260"/>
            </a:xfrm>
            <a:custGeom>
              <a:avLst/>
              <a:gdLst>
                <a:gd name="connsiteX0" fmla="*/ 2102590 w 5492639"/>
                <a:gd name="connsiteY0" fmla="*/ 0 h 2730085"/>
                <a:gd name="connsiteX1" fmla="*/ 2356350 w 5492639"/>
                <a:gd name="connsiteY1" fmla="*/ 403074 h 2730085"/>
                <a:gd name="connsiteX2" fmla="*/ 2745567 w 5492639"/>
                <a:gd name="connsiteY2" fmla="*/ 171623 h 2730085"/>
                <a:gd name="connsiteX3" fmla="*/ 2745567 w 5492639"/>
                <a:gd name="connsiteY3" fmla="*/ 171622 h 2730085"/>
                <a:gd name="connsiteX4" fmla="*/ 2745568 w 5492639"/>
                <a:gd name="connsiteY4" fmla="*/ 171622 h 2730085"/>
                <a:gd name="connsiteX5" fmla="*/ 2745568 w 5492639"/>
                <a:gd name="connsiteY5" fmla="*/ 171622 h 2730085"/>
                <a:gd name="connsiteX6" fmla="*/ 2745568 w 5492639"/>
                <a:gd name="connsiteY6" fmla="*/ 171623 h 2730085"/>
                <a:gd name="connsiteX7" fmla="*/ 3136290 w 5492639"/>
                <a:gd name="connsiteY7" fmla="*/ 403074 h 2730085"/>
                <a:gd name="connsiteX8" fmla="*/ 3389531 w 5492639"/>
                <a:gd name="connsiteY8" fmla="*/ 823 h 2730085"/>
                <a:gd name="connsiteX9" fmla="*/ 5492639 w 5492639"/>
                <a:gd name="connsiteY9" fmla="*/ 2730085 h 2730085"/>
                <a:gd name="connsiteX10" fmla="*/ 2745568 w 5492639"/>
                <a:gd name="connsiteY10" fmla="*/ 2730085 h 2730085"/>
                <a:gd name="connsiteX11" fmla="*/ 2745567 w 5492639"/>
                <a:gd name="connsiteY11" fmla="*/ 2730085 h 2730085"/>
                <a:gd name="connsiteX12" fmla="*/ 0 w 5492639"/>
                <a:gd name="connsiteY12" fmla="*/ 2730085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2745568 w 5492639"/>
                <a:gd name="connsiteY5" fmla="*/ 171623 h 2730085"/>
                <a:gd name="connsiteX6" fmla="*/ 3136290 w 5492639"/>
                <a:gd name="connsiteY6" fmla="*/ 403074 h 2730085"/>
                <a:gd name="connsiteX7" fmla="*/ 3389531 w 5492639"/>
                <a:gd name="connsiteY7" fmla="*/ 823 h 2730085"/>
                <a:gd name="connsiteX8" fmla="*/ 5492639 w 5492639"/>
                <a:gd name="connsiteY8" fmla="*/ 2730085 h 2730085"/>
                <a:gd name="connsiteX9" fmla="*/ 2745568 w 5492639"/>
                <a:gd name="connsiteY9" fmla="*/ 2730085 h 2730085"/>
                <a:gd name="connsiteX10" fmla="*/ 2745567 w 5492639"/>
                <a:gd name="connsiteY10" fmla="*/ 2730085 h 2730085"/>
                <a:gd name="connsiteX11" fmla="*/ 0 w 5492639"/>
                <a:gd name="connsiteY11" fmla="*/ 2730085 h 2730085"/>
                <a:gd name="connsiteX12" fmla="*/ 2102590 w 5492639"/>
                <a:gd name="connsiteY12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2739083 w 5492639"/>
                <a:gd name="connsiteY5" fmla="*/ 191078 h 2730085"/>
                <a:gd name="connsiteX6" fmla="*/ 3136290 w 5492639"/>
                <a:gd name="connsiteY6" fmla="*/ 403074 h 2730085"/>
                <a:gd name="connsiteX7" fmla="*/ 3389531 w 5492639"/>
                <a:gd name="connsiteY7" fmla="*/ 823 h 2730085"/>
                <a:gd name="connsiteX8" fmla="*/ 5492639 w 5492639"/>
                <a:gd name="connsiteY8" fmla="*/ 2730085 h 2730085"/>
                <a:gd name="connsiteX9" fmla="*/ 2745568 w 5492639"/>
                <a:gd name="connsiteY9" fmla="*/ 2730085 h 2730085"/>
                <a:gd name="connsiteX10" fmla="*/ 2745567 w 5492639"/>
                <a:gd name="connsiteY10" fmla="*/ 2730085 h 2730085"/>
                <a:gd name="connsiteX11" fmla="*/ 0 w 5492639"/>
                <a:gd name="connsiteY11" fmla="*/ 2730085 h 2730085"/>
                <a:gd name="connsiteX12" fmla="*/ 2102590 w 5492639"/>
                <a:gd name="connsiteY12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3136290 w 5492639"/>
                <a:gd name="connsiteY5" fmla="*/ 403074 h 2730085"/>
                <a:gd name="connsiteX6" fmla="*/ 3389531 w 5492639"/>
                <a:gd name="connsiteY6" fmla="*/ 823 h 2730085"/>
                <a:gd name="connsiteX7" fmla="*/ 5492639 w 5492639"/>
                <a:gd name="connsiteY7" fmla="*/ 2730085 h 2730085"/>
                <a:gd name="connsiteX8" fmla="*/ 2745568 w 5492639"/>
                <a:gd name="connsiteY8" fmla="*/ 2730085 h 2730085"/>
                <a:gd name="connsiteX9" fmla="*/ 2745567 w 5492639"/>
                <a:gd name="connsiteY9" fmla="*/ 2730085 h 2730085"/>
                <a:gd name="connsiteX10" fmla="*/ 0 w 5492639"/>
                <a:gd name="connsiteY10" fmla="*/ 2730085 h 2730085"/>
                <a:gd name="connsiteX11" fmla="*/ 2102590 w 5492639"/>
                <a:gd name="connsiteY11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3389531 w 5492639"/>
                <a:gd name="connsiteY5" fmla="*/ 823 h 2730085"/>
                <a:gd name="connsiteX6" fmla="*/ 5492639 w 5492639"/>
                <a:gd name="connsiteY6" fmla="*/ 2730085 h 2730085"/>
                <a:gd name="connsiteX7" fmla="*/ 2745568 w 5492639"/>
                <a:gd name="connsiteY7" fmla="*/ 2730085 h 2730085"/>
                <a:gd name="connsiteX8" fmla="*/ 2745567 w 5492639"/>
                <a:gd name="connsiteY8" fmla="*/ 2730085 h 2730085"/>
                <a:gd name="connsiteX9" fmla="*/ 0 w 5492639"/>
                <a:gd name="connsiteY9" fmla="*/ 2730085 h 2730085"/>
                <a:gd name="connsiteX10" fmla="*/ 2102590 w 5492639"/>
                <a:gd name="connsiteY10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3389531 w 5492639"/>
                <a:gd name="connsiteY4" fmla="*/ 823 h 2730085"/>
                <a:gd name="connsiteX5" fmla="*/ 5492639 w 5492639"/>
                <a:gd name="connsiteY5" fmla="*/ 2730085 h 2730085"/>
                <a:gd name="connsiteX6" fmla="*/ 2745568 w 5492639"/>
                <a:gd name="connsiteY6" fmla="*/ 2730085 h 2730085"/>
                <a:gd name="connsiteX7" fmla="*/ 2745567 w 5492639"/>
                <a:gd name="connsiteY7" fmla="*/ 2730085 h 2730085"/>
                <a:gd name="connsiteX8" fmla="*/ 0 w 5492639"/>
                <a:gd name="connsiteY8" fmla="*/ 2730085 h 2730085"/>
                <a:gd name="connsiteX9" fmla="*/ 2102590 w 5492639"/>
                <a:gd name="connsiteY9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91077 h 2730085"/>
                <a:gd name="connsiteX4" fmla="*/ 3389531 w 5492639"/>
                <a:gd name="connsiteY4" fmla="*/ 823 h 2730085"/>
                <a:gd name="connsiteX5" fmla="*/ 5492639 w 5492639"/>
                <a:gd name="connsiteY5" fmla="*/ 2730085 h 2730085"/>
                <a:gd name="connsiteX6" fmla="*/ 2745568 w 5492639"/>
                <a:gd name="connsiteY6" fmla="*/ 2730085 h 2730085"/>
                <a:gd name="connsiteX7" fmla="*/ 2745567 w 5492639"/>
                <a:gd name="connsiteY7" fmla="*/ 2730085 h 2730085"/>
                <a:gd name="connsiteX8" fmla="*/ 0 w 5492639"/>
                <a:gd name="connsiteY8" fmla="*/ 2730085 h 2730085"/>
                <a:gd name="connsiteX9" fmla="*/ 2102590 w 5492639"/>
                <a:gd name="connsiteY9" fmla="*/ 0 h 2730085"/>
                <a:gd name="connsiteX0" fmla="*/ 2102590 w 5492639"/>
                <a:gd name="connsiteY0" fmla="*/ 157152 h 2887237"/>
                <a:gd name="connsiteX1" fmla="*/ 2745567 w 5492639"/>
                <a:gd name="connsiteY1" fmla="*/ 328775 h 2887237"/>
                <a:gd name="connsiteX2" fmla="*/ 2745567 w 5492639"/>
                <a:gd name="connsiteY2" fmla="*/ 328774 h 2887237"/>
                <a:gd name="connsiteX3" fmla="*/ 3389531 w 5492639"/>
                <a:gd name="connsiteY3" fmla="*/ 157975 h 2887237"/>
                <a:gd name="connsiteX4" fmla="*/ 5492639 w 5492639"/>
                <a:gd name="connsiteY4" fmla="*/ 2887237 h 2887237"/>
                <a:gd name="connsiteX5" fmla="*/ 2745568 w 5492639"/>
                <a:gd name="connsiteY5" fmla="*/ 2887237 h 2887237"/>
                <a:gd name="connsiteX6" fmla="*/ 2745567 w 5492639"/>
                <a:gd name="connsiteY6" fmla="*/ 2887237 h 2887237"/>
                <a:gd name="connsiteX7" fmla="*/ 0 w 5492639"/>
                <a:gd name="connsiteY7" fmla="*/ 2887237 h 2887237"/>
                <a:gd name="connsiteX8" fmla="*/ 2102590 w 5492639"/>
                <a:gd name="connsiteY8" fmla="*/ 157152 h 2887237"/>
                <a:gd name="connsiteX0" fmla="*/ 2102590 w 5492639"/>
                <a:gd name="connsiteY0" fmla="*/ 187139 h 2917224"/>
                <a:gd name="connsiteX1" fmla="*/ 2745567 w 5492639"/>
                <a:gd name="connsiteY1" fmla="*/ 358762 h 2917224"/>
                <a:gd name="connsiteX2" fmla="*/ 2745567 w 5492639"/>
                <a:gd name="connsiteY2" fmla="*/ 358761 h 2917224"/>
                <a:gd name="connsiteX3" fmla="*/ 3389531 w 5492639"/>
                <a:gd name="connsiteY3" fmla="*/ 187962 h 2917224"/>
                <a:gd name="connsiteX4" fmla="*/ 5492639 w 5492639"/>
                <a:gd name="connsiteY4" fmla="*/ 2917224 h 2917224"/>
                <a:gd name="connsiteX5" fmla="*/ 2745568 w 5492639"/>
                <a:gd name="connsiteY5" fmla="*/ 2917224 h 2917224"/>
                <a:gd name="connsiteX6" fmla="*/ 2745567 w 5492639"/>
                <a:gd name="connsiteY6" fmla="*/ 2917224 h 2917224"/>
                <a:gd name="connsiteX7" fmla="*/ 0 w 5492639"/>
                <a:gd name="connsiteY7" fmla="*/ 2917224 h 2917224"/>
                <a:gd name="connsiteX8" fmla="*/ 2102590 w 5492639"/>
                <a:gd name="connsiteY8" fmla="*/ 187139 h 2917224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3389531 w 5492639"/>
                <a:gd name="connsiteY2" fmla="*/ 823 h 2730085"/>
                <a:gd name="connsiteX3" fmla="*/ 5492639 w 5492639"/>
                <a:gd name="connsiteY3" fmla="*/ 2730085 h 2730085"/>
                <a:gd name="connsiteX4" fmla="*/ 2745568 w 5492639"/>
                <a:gd name="connsiteY4" fmla="*/ 2730085 h 2730085"/>
                <a:gd name="connsiteX5" fmla="*/ 2745567 w 5492639"/>
                <a:gd name="connsiteY5" fmla="*/ 2730085 h 2730085"/>
                <a:gd name="connsiteX6" fmla="*/ 0 w 5492639"/>
                <a:gd name="connsiteY6" fmla="*/ 2730085 h 2730085"/>
                <a:gd name="connsiteX7" fmla="*/ 2102590 w 5492639"/>
                <a:gd name="connsiteY7" fmla="*/ 0 h 2730085"/>
                <a:gd name="connsiteX0" fmla="*/ 2102590 w 5492639"/>
                <a:gd name="connsiteY0" fmla="*/ 0 h 2730085"/>
                <a:gd name="connsiteX1" fmla="*/ 3389531 w 5492639"/>
                <a:gd name="connsiteY1" fmla="*/ 823 h 2730085"/>
                <a:gd name="connsiteX2" fmla="*/ 5492639 w 5492639"/>
                <a:gd name="connsiteY2" fmla="*/ 2730085 h 2730085"/>
                <a:gd name="connsiteX3" fmla="*/ 2745568 w 5492639"/>
                <a:gd name="connsiteY3" fmla="*/ 2730085 h 2730085"/>
                <a:gd name="connsiteX4" fmla="*/ 2745567 w 5492639"/>
                <a:gd name="connsiteY4" fmla="*/ 2730085 h 2730085"/>
                <a:gd name="connsiteX5" fmla="*/ 0 w 5492639"/>
                <a:gd name="connsiteY5" fmla="*/ 2730085 h 2730085"/>
                <a:gd name="connsiteX6" fmla="*/ 2102590 w 5492639"/>
                <a:gd name="connsiteY6" fmla="*/ 0 h 273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92639" h="2730085">
                  <a:moveTo>
                    <a:pt x="2102590" y="0"/>
                  </a:moveTo>
                  <a:lnTo>
                    <a:pt x="3389531" y="823"/>
                  </a:lnTo>
                  <a:lnTo>
                    <a:pt x="5492639" y="2730085"/>
                  </a:lnTo>
                  <a:lnTo>
                    <a:pt x="2745568" y="2730085"/>
                  </a:lnTo>
                  <a:lnTo>
                    <a:pt x="2745567" y="2730085"/>
                  </a:lnTo>
                  <a:lnTo>
                    <a:pt x="0" y="2730085"/>
                  </a:lnTo>
                  <a:lnTo>
                    <a:pt x="2102590" y="0"/>
                  </a:lnTo>
                  <a:close/>
                </a:path>
              </a:pathLst>
            </a:custGeom>
            <a:solidFill>
              <a:srgbClr val="CDC6D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C2C5355B-7978-429B-AA2E-25DA680136C0}"/>
                </a:ext>
              </a:extLst>
            </p:cNvPr>
            <p:cNvSpPr/>
            <p:nvPr/>
          </p:nvSpPr>
          <p:spPr>
            <a:xfrm>
              <a:off x="13614638" y="5531137"/>
              <a:ext cx="2745567" cy="2730085"/>
            </a:xfrm>
            <a:custGeom>
              <a:avLst/>
              <a:gdLst>
                <a:gd name="connsiteX0" fmla="*/ 2102590 w 2745567"/>
                <a:gd name="connsiteY0" fmla="*/ 0 h 2730085"/>
                <a:gd name="connsiteX1" fmla="*/ 2745567 w 2745567"/>
                <a:gd name="connsiteY1" fmla="*/ 411 h 2730085"/>
                <a:gd name="connsiteX2" fmla="*/ 2745567 w 2745567"/>
                <a:gd name="connsiteY2" fmla="*/ 2730085 h 2730085"/>
                <a:gd name="connsiteX3" fmla="*/ 0 w 2745567"/>
                <a:gd name="connsiteY3" fmla="*/ 2730085 h 273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5567" h="2730085">
                  <a:moveTo>
                    <a:pt x="2102590" y="0"/>
                  </a:moveTo>
                  <a:lnTo>
                    <a:pt x="2745567" y="411"/>
                  </a:lnTo>
                  <a:lnTo>
                    <a:pt x="2745567" y="2730085"/>
                  </a:lnTo>
                  <a:lnTo>
                    <a:pt x="0" y="2730085"/>
                  </a:lnTo>
                  <a:close/>
                </a:path>
              </a:pathLst>
            </a:custGeom>
            <a:solidFill>
              <a:schemeClr val="tx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64CE0166-8E71-41FD-9697-D68F32FB7E10}"/>
                </a:ext>
              </a:extLst>
            </p:cNvPr>
            <p:cNvSpPr/>
            <p:nvPr/>
          </p:nvSpPr>
          <p:spPr>
            <a:xfrm>
              <a:off x="15715518" y="4696269"/>
              <a:ext cx="644688" cy="1244422"/>
            </a:xfrm>
            <a:custGeom>
              <a:avLst/>
              <a:gdLst>
                <a:gd name="connsiteX0" fmla="*/ 49270 w 124335"/>
                <a:gd name="connsiteY0" fmla="*/ 240001 h 240000"/>
                <a:gd name="connsiteX1" fmla="*/ 124335 w 124335"/>
                <a:gd name="connsiteY1" fmla="*/ 195363 h 240000"/>
                <a:gd name="connsiteX2" fmla="*/ 124335 w 124335"/>
                <a:gd name="connsiteY2" fmla="*/ 0 h 240000"/>
                <a:gd name="connsiteX3" fmla="*/ 0 w 124335"/>
                <a:gd name="connsiteY3" fmla="*/ 161740 h 240000"/>
                <a:gd name="connsiteX4" fmla="*/ 49270 w 124335"/>
                <a:gd name="connsiteY4" fmla="*/ 240001 h 2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335" h="240000">
                  <a:moveTo>
                    <a:pt x="49270" y="240001"/>
                  </a:moveTo>
                  <a:lnTo>
                    <a:pt x="124335" y="195363"/>
                  </a:lnTo>
                  <a:lnTo>
                    <a:pt x="124335" y="0"/>
                  </a:lnTo>
                  <a:lnTo>
                    <a:pt x="0" y="161740"/>
                  </a:lnTo>
                  <a:lnTo>
                    <a:pt x="49270" y="24000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9" name="Freeform 13">
              <a:extLst>
                <a:ext uri="{FF2B5EF4-FFF2-40B4-BE49-F238E27FC236}">
                  <a16:creationId xmlns:a16="http://schemas.microsoft.com/office/drawing/2014/main" id="{432E22C6-4C02-4881-8000-42305E1205A8}"/>
                </a:ext>
              </a:extLst>
            </p:cNvPr>
            <p:cNvSpPr/>
            <p:nvPr/>
          </p:nvSpPr>
          <p:spPr>
            <a:xfrm>
              <a:off x="16360206" y="4696269"/>
              <a:ext cx="646192" cy="1244422"/>
            </a:xfrm>
            <a:custGeom>
              <a:avLst/>
              <a:gdLst>
                <a:gd name="connsiteX0" fmla="*/ 75355 w 124625"/>
                <a:gd name="connsiteY0" fmla="*/ 240001 h 240000"/>
                <a:gd name="connsiteX1" fmla="*/ 0 w 124625"/>
                <a:gd name="connsiteY1" fmla="*/ 195363 h 240000"/>
                <a:gd name="connsiteX2" fmla="*/ 0 w 124625"/>
                <a:gd name="connsiteY2" fmla="*/ 0 h 240000"/>
                <a:gd name="connsiteX3" fmla="*/ 124625 w 124625"/>
                <a:gd name="connsiteY3" fmla="*/ 161740 h 240000"/>
                <a:gd name="connsiteX4" fmla="*/ 75355 w 124625"/>
                <a:gd name="connsiteY4" fmla="*/ 240001 h 2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25" h="240000">
                  <a:moveTo>
                    <a:pt x="75355" y="240001"/>
                  </a:moveTo>
                  <a:lnTo>
                    <a:pt x="0" y="195363"/>
                  </a:lnTo>
                  <a:lnTo>
                    <a:pt x="0" y="0"/>
                  </a:lnTo>
                  <a:lnTo>
                    <a:pt x="124625" y="161740"/>
                  </a:lnTo>
                  <a:lnTo>
                    <a:pt x="75355" y="2400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12C6D7A-FDB5-468D-A03E-247C3E0CB6BF}"/>
              </a:ext>
            </a:extLst>
          </p:cNvPr>
          <p:cNvGrpSpPr/>
          <p:nvPr/>
        </p:nvGrpSpPr>
        <p:grpSpPr>
          <a:xfrm>
            <a:off x="9981134" y="7481077"/>
            <a:ext cx="4430067" cy="3183095"/>
            <a:chOff x="14514747" y="5458814"/>
            <a:chExt cx="5492639" cy="3564953"/>
          </a:xfrm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3C431D1-7942-4D68-891F-33AE61B4E085}"/>
                </a:ext>
              </a:extLst>
            </p:cNvPr>
            <p:cNvSpPr/>
            <p:nvPr/>
          </p:nvSpPr>
          <p:spPr>
            <a:xfrm>
              <a:off x="14514747" y="6293682"/>
              <a:ext cx="5492639" cy="2730085"/>
            </a:xfrm>
            <a:custGeom>
              <a:avLst/>
              <a:gdLst>
                <a:gd name="connsiteX0" fmla="*/ 2102590 w 5492639"/>
                <a:gd name="connsiteY0" fmla="*/ 0 h 2730085"/>
                <a:gd name="connsiteX1" fmla="*/ 2356350 w 5492639"/>
                <a:gd name="connsiteY1" fmla="*/ 403074 h 2730085"/>
                <a:gd name="connsiteX2" fmla="*/ 2745567 w 5492639"/>
                <a:gd name="connsiteY2" fmla="*/ 171623 h 2730085"/>
                <a:gd name="connsiteX3" fmla="*/ 2745567 w 5492639"/>
                <a:gd name="connsiteY3" fmla="*/ 171622 h 2730085"/>
                <a:gd name="connsiteX4" fmla="*/ 2745568 w 5492639"/>
                <a:gd name="connsiteY4" fmla="*/ 171622 h 2730085"/>
                <a:gd name="connsiteX5" fmla="*/ 2745568 w 5492639"/>
                <a:gd name="connsiteY5" fmla="*/ 171622 h 2730085"/>
                <a:gd name="connsiteX6" fmla="*/ 2745568 w 5492639"/>
                <a:gd name="connsiteY6" fmla="*/ 171623 h 2730085"/>
                <a:gd name="connsiteX7" fmla="*/ 3136290 w 5492639"/>
                <a:gd name="connsiteY7" fmla="*/ 403074 h 2730085"/>
                <a:gd name="connsiteX8" fmla="*/ 3389531 w 5492639"/>
                <a:gd name="connsiteY8" fmla="*/ 823 h 2730085"/>
                <a:gd name="connsiteX9" fmla="*/ 5492639 w 5492639"/>
                <a:gd name="connsiteY9" fmla="*/ 2730085 h 2730085"/>
                <a:gd name="connsiteX10" fmla="*/ 2745568 w 5492639"/>
                <a:gd name="connsiteY10" fmla="*/ 2730085 h 2730085"/>
                <a:gd name="connsiteX11" fmla="*/ 2745567 w 5492639"/>
                <a:gd name="connsiteY11" fmla="*/ 2730085 h 2730085"/>
                <a:gd name="connsiteX12" fmla="*/ 0 w 5492639"/>
                <a:gd name="connsiteY12" fmla="*/ 2730085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2745568 w 5492639"/>
                <a:gd name="connsiteY5" fmla="*/ 171623 h 2730085"/>
                <a:gd name="connsiteX6" fmla="*/ 3136290 w 5492639"/>
                <a:gd name="connsiteY6" fmla="*/ 403074 h 2730085"/>
                <a:gd name="connsiteX7" fmla="*/ 3389531 w 5492639"/>
                <a:gd name="connsiteY7" fmla="*/ 823 h 2730085"/>
                <a:gd name="connsiteX8" fmla="*/ 5492639 w 5492639"/>
                <a:gd name="connsiteY8" fmla="*/ 2730085 h 2730085"/>
                <a:gd name="connsiteX9" fmla="*/ 2745568 w 5492639"/>
                <a:gd name="connsiteY9" fmla="*/ 2730085 h 2730085"/>
                <a:gd name="connsiteX10" fmla="*/ 2745567 w 5492639"/>
                <a:gd name="connsiteY10" fmla="*/ 2730085 h 2730085"/>
                <a:gd name="connsiteX11" fmla="*/ 0 w 5492639"/>
                <a:gd name="connsiteY11" fmla="*/ 2730085 h 2730085"/>
                <a:gd name="connsiteX12" fmla="*/ 2102590 w 5492639"/>
                <a:gd name="connsiteY12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2739083 w 5492639"/>
                <a:gd name="connsiteY5" fmla="*/ 191078 h 2730085"/>
                <a:gd name="connsiteX6" fmla="*/ 3136290 w 5492639"/>
                <a:gd name="connsiteY6" fmla="*/ 403074 h 2730085"/>
                <a:gd name="connsiteX7" fmla="*/ 3389531 w 5492639"/>
                <a:gd name="connsiteY7" fmla="*/ 823 h 2730085"/>
                <a:gd name="connsiteX8" fmla="*/ 5492639 w 5492639"/>
                <a:gd name="connsiteY8" fmla="*/ 2730085 h 2730085"/>
                <a:gd name="connsiteX9" fmla="*/ 2745568 w 5492639"/>
                <a:gd name="connsiteY9" fmla="*/ 2730085 h 2730085"/>
                <a:gd name="connsiteX10" fmla="*/ 2745567 w 5492639"/>
                <a:gd name="connsiteY10" fmla="*/ 2730085 h 2730085"/>
                <a:gd name="connsiteX11" fmla="*/ 0 w 5492639"/>
                <a:gd name="connsiteY11" fmla="*/ 2730085 h 2730085"/>
                <a:gd name="connsiteX12" fmla="*/ 2102590 w 5492639"/>
                <a:gd name="connsiteY12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3136290 w 5492639"/>
                <a:gd name="connsiteY5" fmla="*/ 403074 h 2730085"/>
                <a:gd name="connsiteX6" fmla="*/ 3389531 w 5492639"/>
                <a:gd name="connsiteY6" fmla="*/ 823 h 2730085"/>
                <a:gd name="connsiteX7" fmla="*/ 5492639 w 5492639"/>
                <a:gd name="connsiteY7" fmla="*/ 2730085 h 2730085"/>
                <a:gd name="connsiteX8" fmla="*/ 2745568 w 5492639"/>
                <a:gd name="connsiteY8" fmla="*/ 2730085 h 2730085"/>
                <a:gd name="connsiteX9" fmla="*/ 2745567 w 5492639"/>
                <a:gd name="connsiteY9" fmla="*/ 2730085 h 2730085"/>
                <a:gd name="connsiteX10" fmla="*/ 0 w 5492639"/>
                <a:gd name="connsiteY10" fmla="*/ 2730085 h 2730085"/>
                <a:gd name="connsiteX11" fmla="*/ 2102590 w 5492639"/>
                <a:gd name="connsiteY11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3389531 w 5492639"/>
                <a:gd name="connsiteY5" fmla="*/ 823 h 2730085"/>
                <a:gd name="connsiteX6" fmla="*/ 5492639 w 5492639"/>
                <a:gd name="connsiteY6" fmla="*/ 2730085 h 2730085"/>
                <a:gd name="connsiteX7" fmla="*/ 2745568 w 5492639"/>
                <a:gd name="connsiteY7" fmla="*/ 2730085 h 2730085"/>
                <a:gd name="connsiteX8" fmla="*/ 2745567 w 5492639"/>
                <a:gd name="connsiteY8" fmla="*/ 2730085 h 2730085"/>
                <a:gd name="connsiteX9" fmla="*/ 0 w 5492639"/>
                <a:gd name="connsiteY9" fmla="*/ 2730085 h 2730085"/>
                <a:gd name="connsiteX10" fmla="*/ 2102590 w 5492639"/>
                <a:gd name="connsiteY10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3389531 w 5492639"/>
                <a:gd name="connsiteY4" fmla="*/ 823 h 2730085"/>
                <a:gd name="connsiteX5" fmla="*/ 5492639 w 5492639"/>
                <a:gd name="connsiteY5" fmla="*/ 2730085 h 2730085"/>
                <a:gd name="connsiteX6" fmla="*/ 2745568 w 5492639"/>
                <a:gd name="connsiteY6" fmla="*/ 2730085 h 2730085"/>
                <a:gd name="connsiteX7" fmla="*/ 2745567 w 5492639"/>
                <a:gd name="connsiteY7" fmla="*/ 2730085 h 2730085"/>
                <a:gd name="connsiteX8" fmla="*/ 0 w 5492639"/>
                <a:gd name="connsiteY8" fmla="*/ 2730085 h 2730085"/>
                <a:gd name="connsiteX9" fmla="*/ 2102590 w 5492639"/>
                <a:gd name="connsiteY9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91077 h 2730085"/>
                <a:gd name="connsiteX4" fmla="*/ 3389531 w 5492639"/>
                <a:gd name="connsiteY4" fmla="*/ 823 h 2730085"/>
                <a:gd name="connsiteX5" fmla="*/ 5492639 w 5492639"/>
                <a:gd name="connsiteY5" fmla="*/ 2730085 h 2730085"/>
                <a:gd name="connsiteX6" fmla="*/ 2745568 w 5492639"/>
                <a:gd name="connsiteY6" fmla="*/ 2730085 h 2730085"/>
                <a:gd name="connsiteX7" fmla="*/ 2745567 w 5492639"/>
                <a:gd name="connsiteY7" fmla="*/ 2730085 h 2730085"/>
                <a:gd name="connsiteX8" fmla="*/ 0 w 5492639"/>
                <a:gd name="connsiteY8" fmla="*/ 2730085 h 2730085"/>
                <a:gd name="connsiteX9" fmla="*/ 2102590 w 5492639"/>
                <a:gd name="connsiteY9" fmla="*/ 0 h 2730085"/>
                <a:gd name="connsiteX0" fmla="*/ 2102590 w 5492639"/>
                <a:gd name="connsiteY0" fmla="*/ 157152 h 2887237"/>
                <a:gd name="connsiteX1" fmla="*/ 2745567 w 5492639"/>
                <a:gd name="connsiteY1" fmla="*/ 328775 h 2887237"/>
                <a:gd name="connsiteX2" fmla="*/ 2745567 w 5492639"/>
                <a:gd name="connsiteY2" fmla="*/ 328774 h 2887237"/>
                <a:gd name="connsiteX3" fmla="*/ 3389531 w 5492639"/>
                <a:gd name="connsiteY3" fmla="*/ 157975 h 2887237"/>
                <a:gd name="connsiteX4" fmla="*/ 5492639 w 5492639"/>
                <a:gd name="connsiteY4" fmla="*/ 2887237 h 2887237"/>
                <a:gd name="connsiteX5" fmla="*/ 2745568 w 5492639"/>
                <a:gd name="connsiteY5" fmla="*/ 2887237 h 2887237"/>
                <a:gd name="connsiteX6" fmla="*/ 2745567 w 5492639"/>
                <a:gd name="connsiteY6" fmla="*/ 2887237 h 2887237"/>
                <a:gd name="connsiteX7" fmla="*/ 0 w 5492639"/>
                <a:gd name="connsiteY7" fmla="*/ 2887237 h 2887237"/>
                <a:gd name="connsiteX8" fmla="*/ 2102590 w 5492639"/>
                <a:gd name="connsiteY8" fmla="*/ 157152 h 2887237"/>
                <a:gd name="connsiteX0" fmla="*/ 2102590 w 5492639"/>
                <a:gd name="connsiteY0" fmla="*/ 187139 h 2917224"/>
                <a:gd name="connsiteX1" fmla="*/ 2745567 w 5492639"/>
                <a:gd name="connsiteY1" fmla="*/ 358762 h 2917224"/>
                <a:gd name="connsiteX2" fmla="*/ 2745567 w 5492639"/>
                <a:gd name="connsiteY2" fmla="*/ 358761 h 2917224"/>
                <a:gd name="connsiteX3" fmla="*/ 3389531 w 5492639"/>
                <a:gd name="connsiteY3" fmla="*/ 187962 h 2917224"/>
                <a:gd name="connsiteX4" fmla="*/ 5492639 w 5492639"/>
                <a:gd name="connsiteY4" fmla="*/ 2917224 h 2917224"/>
                <a:gd name="connsiteX5" fmla="*/ 2745568 w 5492639"/>
                <a:gd name="connsiteY5" fmla="*/ 2917224 h 2917224"/>
                <a:gd name="connsiteX6" fmla="*/ 2745567 w 5492639"/>
                <a:gd name="connsiteY6" fmla="*/ 2917224 h 2917224"/>
                <a:gd name="connsiteX7" fmla="*/ 0 w 5492639"/>
                <a:gd name="connsiteY7" fmla="*/ 2917224 h 2917224"/>
                <a:gd name="connsiteX8" fmla="*/ 2102590 w 5492639"/>
                <a:gd name="connsiteY8" fmla="*/ 187139 h 2917224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3389531 w 5492639"/>
                <a:gd name="connsiteY2" fmla="*/ 823 h 2730085"/>
                <a:gd name="connsiteX3" fmla="*/ 5492639 w 5492639"/>
                <a:gd name="connsiteY3" fmla="*/ 2730085 h 2730085"/>
                <a:gd name="connsiteX4" fmla="*/ 2745568 w 5492639"/>
                <a:gd name="connsiteY4" fmla="*/ 2730085 h 2730085"/>
                <a:gd name="connsiteX5" fmla="*/ 2745567 w 5492639"/>
                <a:gd name="connsiteY5" fmla="*/ 2730085 h 2730085"/>
                <a:gd name="connsiteX6" fmla="*/ 0 w 5492639"/>
                <a:gd name="connsiteY6" fmla="*/ 2730085 h 2730085"/>
                <a:gd name="connsiteX7" fmla="*/ 2102590 w 5492639"/>
                <a:gd name="connsiteY7" fmla="*/ 0 h 2730085"/>
                <a:gd name="connsiteX0" fmla="*/ 2102590 w 5492639"/>
                <a:gd name="connsiteY0" fmla="*/ 0 h 2730085"/>
                <a:gd name="connsiteX1" fmla="*/ 3389531 w 5492639"/>
                <a:gd name="connsiteY1" fmla="*/ 823 h 2730085"/>
                <a:gd name="connsiteX2" fmla="*/ 5492639 w 5492639"/>
                <a:gd name="connsiteY2" fmla="*/ 2730085 h 2730085"/>
                <a:gd name="connsiteX3" fmla="*/ 2745568 w 5492639"/>
                <a:gd name="connsiteY3" fmla="*/ 2730085 h 2730085"/>
                <a:gd name="connsiteX4" fmla="*/ 2745567 w 5492639"/>
                <a:gd name="connsiteY4" fmla="*/ 2730085 h 2730085"/>
                <a:gd name="connsiteX5" fmla="*/ 0 w 5492639"/>
                <a:gd name="connsiteY5" fmla="*/ 2730085 h 2730085"/>
                <a:gd name="connsiteX6" fmla="*/ 2102590 w 5492639"/>
                <a:gd name="connsiteY6" fmla="*/ 0 h 273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92639" h="2730085">
                  <a:moveTo>
                    <a:pt x="2102590" y="0"/>
                  </a:moveTo>
                  <a:lnTo>
                    <a:pt x="3389531" y="823"/>
                  </a:lnTo>
                  <a:lnTo>
                    <a:pt x="5492639" y="2730085"/>
                  </a:lnTo>
                  <a:lnTo>
                    <a:pt x="2745568" y="2730085"/>
                  </a:lnTo>
                  <a:lnTo>
                    <a:pt x="2745567" y="2730085"/>
                  </a:lnTo>
                  <a:lnTo>
                    <a:pt x="0" y="2730085"/>
                  </a:lnTo>
                  <a:lnTo>
                    <a:pt x="2102590" y="0"/>
                  </a:lnTo>
                  <a:close/>
                </a:path>
              </a:pathLst>
            </a:custGeom>
            <a:solidFill>
              <a:srgbClr val="A89CBB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4A8982E-50AC-4766-8E8E-EBC290C619B0}"/>
                </a:ext>
              </a:extLst>
            </p:cNvPr>
            <p:cNvSpPr/>
            <p:nvPr/>
          </p:nvSpPr>
          <p:spPr>
            <a:xfrm>
              <a:off x="14514747" y="6286900"/>
              <a:ext cx="2745567" cy="2730085"/>
            </a:xfrm>
            <a:custGeom>
              <a:avLst/>
              <a:gdLst>
                <a:gd name="connsiteX0" fmla="*/ 2102590 w 2745567"/>
                <a:gd name="connsiteY0" fmla="*/ 0 h 2730085"/>
                <a:gd name="connsiteX1" fmla="*/ 2745567 w 2745567"/>
                <a:gd name="connsiteY1" fmla="*/ 411 h 2730085"/>
                <a:gd name="connsiteX2" fmla="*/ 2745567 w 2745567"/>
                <a:gd name="connsiteY2" fmla="*/ 2730085 h 2730085"/>
                <a:gd name="connsiteX3" fmla="*/ 0 w 2745567"/>
                <a:gd name="connsiteY3" fmla="*/ 2730085 h 273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5567" h="2730085">
                  <a:moveTo>
                    <a:pt x="2102590" y="0"/>
                  </a:moveTo>
                  <a:lnTo>
                    <a:pt x="2745567" y="411"/>
                  </a:lnTo>
                  <a:lnTo>
                    <a:pt x="2745567" y="2730085"/>
                  </a:lnTo>
                  <a:lnTo>
                    <a:pt x="0" y="2730085"/>
                  </a:lnTo>
                  <a:close/>
                </a:path>
              </a:pathLst>
            </a:custGeom>
            <a:solidFill>
              <a:schemeClr val="tx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53" name="Freeform 11">
              <a:extLst>
                <a:ext uri="{FF2B5EF4-FFF2-40B4-BE49-F238E27FC236}">
                  <a16:creationId xmlns:a16="http://schemas.microsoft.com/office/drawing/2014/main" id="{A704C9DB-31F7-427D-91E7-10BE21EB331D}"/>
                </a:ext>
              </a:extLst>
            </p:cNvPr>
            <p:cNvSpPr/>
            <p:nvPr/>
          </p:nvSpPr>
          <p:spPr>
            <a:xfrm>
              <a:off x="16615627" y="5458814"/>
              <a:ext cx="644688" cy="1244422"/>
            </a:xfrm>
            <a:custGeom>
              <a:avLst/>
              <a:gdLst>
                <a:gd name="connsiteX0" fmla="*/ 49270 w 124335"/>
                <a:gd name="connsiteY0" fmla="*/ 240001 h 240000"/>
                <a:gd name="connsiteX1" fmla="*/ 124335 w 124335"/>
                <a:gd name="connsiteY1" fmla="*/ 195363 h 240000"/>
                <a:gd name="connsiteX2" fmla="*/ 124335 w 124335"/>
                <a:gd name="connsiteY2" fmla="*/ 0 h 240000"/>
                <a:gd name="connsiteX3" fmla="*/ 0 w 124335"/>
                <a:gd name="connsiteY3" fmla="*/ 161740 h 240000"/>
                <a:gd name="connsiteX4" fmla="*/ 49270 w 124335"/>
                <a:gd name="connsiteY4" fmla="*/ 240001 h 2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335" h="240000">
                  <a:moveTo>
                    <a:pt x="49270" y="240001"/>
                  </a:moveTo>
                  <a:lnTo>
                    <a:pt x="124335" y="195363"/>
                  </a:lnTo>
                  <a:lnTo>
                    <a:pt x="124335" y="0"/>
                  </a:lnTo>
                  <a:lnTo>
                    <a:pt x="0" y="161740"/>
                  </a:lnTo>
                  <a:lnTo>
                    <a:pt x="49270" y="24000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4" name="Freeform 13">
              <a:extLst>
                <a:ext uri="{FF2B5EF4-FFF2-40B4-BE49-F238E27FC236}">
                  <a16:creationId xmlns:a16="http://schemas.microsoft.com/office/drawing/2014/main" id="{7DEF93B5-E4B6-45D1-A924-67F5D42E0C20}"/>
                </a:ext>
              </a:extLst>
            </p:cNvPr>
            <p:cNvSpPr/>
            <p:nvPr/>
          </p:nvSpPr>
          <p:spPr>
            <a:xfrm>
              <a:off x="17260315" y="5458814"/>
              <a:ext cx="646192" cy="1244422"/>
            </a:xfrm>
            <a:custGeom>
              <a:avLst/>
              <a:gdLst>
                <a:gd name="connsiteX0" fmla="*/ 75355 w 124625"/>
                <a:gd name="connsiteY0" fmla="*/ 240001 h 240000"/>
                <a:gd name="connsiteX1" fmla="*/ 0 w 124625"/>
                <a:gd name="connsiteY1" fmla="*/ 195363 h 240000"/>
                <a:gd name="connsiteX2" fmla="*/ 0 w 124625"/>
                <a:gd name="connsiteY2" fmla="*/ 0 h 240000"/>
                <a:gd name="connsiteX3" fmla="*/ 124625 w 124625"/>
                <a:gd name="connsiteY3" fmla="*/ 161740 h 240000"/>
                <a:gd name="connsiteX4" fmla="*/ 75355 w 124625"/>
                <a:gd name="connsiteY4" fmla="*/ 240001 h 2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25" h="240000">
                  <a:moveTo>
                    <a:pt x="75355" y="240001"/>
                  </a:moveTo>
                  <a:lnTo>
                    <a:pt x="0" y="195363"/>
                  </a:lnTo>
                  <a:lnTo>
                    <a:pt x="0" y="0"/>
                  </a:lnTo>
                  <a:lnTo>
                    <a:pt x="124625" y="161740"/>
                  </a:lnTo>
                  <a:lnTo>
                    <a:pt x="75355" y="2400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92E3FA2-9036-4B33-B3F4-84E6C80CD13C}"/>
              </a:ext>
            </a:extLst>
          </p:cNvPr>
          <p:cNvGrpSpPr/>
          <p:nvPr/>
        </p:nvGrpSpPr>
        <p:grpSpPr>
          <a:xfrm>
            <a:off x="11928454" y="7080745"/>
            <a:ext cx="4918216" cy="3568473"/>
            <a:chOff x="14514747" y="5458814"/>
            <a:chExt cx="5492639" cy="3564953"/>
          </a:xfrm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0D96EB4-3BBB-463D-BA58-B1354AAC769D}"/>
                </a:ext>
              </a:extLst>
            </p:cNvPr>
            <p:cNvSpPr/>
            <p:nvPr/>
          </p:nvSpPr>
          <p:spPr>
            <a:xfrm>
              <a:off x="14514747" y="6293682"/>
              <a:ext cx="5492639" cy="2730085"/>
            </a:xfrm>
            <a:custGeom>
              <a:avLst/>
              <a:gdLst>
                <a:gd name="connsiteX0" fmla="*/ 2102590 w 5492639"/>
                <a:gd name="connsiteY0" fmla="*/ 0 h 2730085"/>
                <a:gd name="connsiteX1" fmla="*/ 2356350 w 5492639"/>
                <a:gd name="connsiteY1" fmla="*/ 403074 h 2730085"/>
                <a:gd name="connsiteX2" fmla="*/ 2745567 w 5492639"/>
                <a:gd name="connsiteY2" fmla="*/ 171623 h 2730085"/>
                <a:gd name="connsiteX3" fmla="*/ 2745567 w 5492639"/>
                <a:gd name="connsiteY3" fmla="*/ 171622 h 2730085"/>
                <a:gd name="connsiteX4" fmla="*/ 2745568 w 5492639"/>
                <a:gd name="connsiteY4" fmla="*/ 171622 h 2730085"/>
                <a:gd name="connsiteX5" fmla="*/ 2745568 w 5492639"/>
                <a:gd name="connsiteY5" fmla="*/ 171622 h 2730085"/>
                <a:gd name="connsiteX6" fmla="*/ 2745568 w 5492639"/>
                <a:gd name="connsiteY6" fmla="*/ 171623 h 2730085"/>
                <a:gd name="connsiteX7" fmla="*/ 3136290 w 5492639"/>
                <a:gd name="connsiteY7" fmla="*/ 403074 h 2730085"/>
                <a:gd name="connsiteX8" fmla="*/ 3389531 w 5492639"/>
                <a:gd name="connsiteY8" fmla="*/ 823 h 2730085"/>
                <a:gd name="connsiteX9" fmla="*/ 5492639 w 5492639"/>
                <a:gd name="connsiteY9" fmla="*/ 2730085 h 2730085"/>
                <a:gd name="connsiteX10" fmla="*/ 2745568 w 5492639"/>
                <a:gd name="connsiteY10" fmla="*/ 2730085 h 2730085"/>
                <a:gd name="connsiteX11" fmla="*/ 2745567 w 5492639"/>
                <a:gd name="connsiteY11" fmla="*/ 2730085 h 2730085"/>
                <a:gd name="connsiteX12" fmla="*/ 0 w 5492639"/>
                <a:gd name="connsiteY12" fmla="*/ 2730085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2745568 w 5492639"/>
                <a:gd name="connsiteY5" fmla="*/ 171623 h 2730085"/>
                <a:gd name="connsiteX6" fmla="*/ 3136290 w 5492639"/>
                <a:gd name="connsiteY6" fmla="*/ 403074 h 2730085"/>
                <a:gd name="connsiteX7" fmla="*/ 3389531 w 5492639"/>
                <a:gd name="connsiteY7" fmla="*/ 823 h 2730085"/>
                <a:gd name="connsiteX8" fmla="*/ 5492639 w 5492639"/>
                <a:gd name="connsiteY8" fmla="*/ 2730085 h 2730085"/>
                <a:gd name="connsiteX9" fmla="*/ 2745568 w 5492639"/>
                <a:gd name="connsiteY9" fmla="*/ 2730085 h 2730085"/>
                <a:gd name="connsiteX10" fmla="*/ 2745567 w 5492639"/>
                <a:gd name="connsiteY10" fmla="*/ 2730085 h 2730085"/>
                <a:gd name="connsiteX11" fmla="*/ 0 w 5492639"/>
                <a:gd name="connsiteY11" fmla="*/ 2730085 h 2730085"/>
                <a:gd name="connsiteX12" fmla="*/ 2102590 w 5492639"/>
                <a:gd name="connsiteY12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2739083 w 5492639"/>
                <a:gd name="connsiteY5" fmla="*/ 191078 h 2730085"/>
                <a:gd name="connsiteX6" fmla="*/ 3136290 w 5492639"/>
                <a:gd name="connsiteY6" fmla="*/ 403074 h 2730085"/>
                <a:gd name="connsiteX7" fmla="*/ 3389531 w 5492639"/>
                <a:gd name="connsiteY7" fmla="*/ 823 h 2730085"/>
                <a:gd name="connsiteX8" fmla="*/ 5492639 w 5492639"/>
                <a:gd name="connsiteY8" fmla="*/ 2730085 h 2730085"/>
                <a:gd name="connsiteX9" fmla="*/ 2745568 w 5492639"/>
                <a:gd name="connsiteY9" fmla="*/ 2730085 h 2730085"/>
                <a:gd name="connsiteX10" fmla="*/ 2745567 w 5492639"/>
                <a:gd name="connsiteY10" fmla="*/ 2730085 h 2730085"/>
                <a:gd name="connsiteX11" fmla="*/ 0 w 5492639"/>
                <a:gd name="connsiteY11" fmla="*/ 2730085 h 2730085"/>
                <a:gd name="connsiteX12" fmla="*/ 2102590 w 5492639"/>
                <a:gd name="connsiteY12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3136290 w 5492639"/>
                <a:gd name="connsiteY5" fmla="*/ 403074 h 2730085"/>
                <a:gd name="connsiteX6" fmla="*/ 3389531 w 5492639"/>
                <a:gd name="connsiteY6" fmla="*/ 823 h 2730085"/>
                <a:gd name="connsiteX7" fmla="*/ 5492639 w 5492639"/>
                <a:gd name="connsiteY7" fmla="*/ 2730085 h 2730085"/>
                <a:gd name="connsiteX8" fmla="*/ 2745568 w 5492639"/>
                <a:gd name="connsiteY8" fmla="*/ 2730085 h 2730085"/>
                <a:gd name="connsiteX9" fmla="*/ 2745567 w 5492639"/>
                <a:gd name="connsiteY9" fmla="*/ 2730085 h 2730085"/>
                <a:gd name="connsiteX10" fmla="*/ 0 w 5492639"/>
                <a:gd name="connsiteY10" fmla="*/ 2730085 h 2730085"/>
                <a:gd name="connsiteX11" fmla="*/ 2102590 w 5492639"/>
                <a:gd name="connsiteY11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3389531 w 5492639"/>
                <a:gd name="connsiteY5" fmla="*/ 823 h 2730085"/>
                <a:gd name="connsiteX6" fmla="*/ 5492639 w 5492639"/>
                <a:gd name="connsiteY6" fmla="*/ 2730085 h 2730085"/>
                <a:gd name="connsiteX7" fmla="*/ 2745568 w 5492639"/>
                <a:gd name="connsiteY7" fmla="*/ 2730085 h 2730085"/>
                <a:gd name="connsiteX8" fmla="*/ 2745567 w 5492639"/>
                <a:gd name="connsiteY8" fmla="*/ 2730085 h 2730085"/>
                <a:gd name="connsiteX9" fmla="*/ 0 w 5492639"/>
                <a:gd name="connsiteY9" fmla="*/ 2730085 h 2730085"/>
                <a:gd name="connsiteX10" fmla="*/ 2102590 w 5492639"/>
                <a:gd name="connsiteY10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3389531 w 5492639"/>
                <a:gd name="connsiteY4" fmla="*/ 823 h 2730085"/>
                <a:gd name="connsiteX5" fmla="*/ 5492639 w 5492639"/>
                <a:gd name="connsiteY5" fmla="*/ 2730085 h 2730085"/>
                <a:gd name="connsiteX6" fmla="*/ 2745568 w 5492639"/>
                <a:gd name="connsiteY6" fmla="*/ 2730085 h 2730085"/>
                <a:gd name="connsiteX7" fmla="*/ 2745567 w 5492639"/>
                <a:gd name="connsiteY7" fmla="*/ 2730085 h 2730085"/>
                <a:gd name="connsiteX8" fmla="*/ 0 w 5492639"/>
                <a:gd name="connsiteY8" fmla="*/ 2730085 h 2730085"/>
                <a:gd name="connsiteX9" fmla="*/ 2102590 w 5492639"/>
                <a:gd name="connsiteY9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91077 h 2730085"/>
                <a:gd name="connsiteX4" fmla="*/ 3389531 w 5492639"/>
                <a:gd name="connsiteY4" fmla="*/ 823 h 2730085"/>
                <a:gd name="connsiteX5" fmla="*/ 5492639 w 5492639"/>
                <a:gd name="connsiteY5" fmla="*/ 2730085 h 2730085"/>
                <a:gd name="connsiteX6" fmla="*/ 2745568 w 5492639"/>
                <a:gd name="connsiteY6" fmla="*/ 2730085 h 2730085"/>
                <a:gd name="connsiteX7" fmla="*/ 2745567 w 5492639"/>
                <a:gd name="connsiteY7" fmla="*/ 2730085 h 2730085"/>
                <a:gd name="connsiteX8" fmla="*/ 0 w 5492639"/>
                <a:gd name="connsiteY8" fmla="*/ 2730085 h 2730085"/>
                <a:gd name="connsiteX9" fmla="*/ 2102590 w 5492639"/>
                <a:gd name="connsiteY9" fmla="*/ 0 h 2730085"/>
                <a:gd name="connsiteX0" fmla="*/ 2102590 w 5492639"/>
                <a:gd name="connsiteY0" fmla="*/ 157152 h 2887237"/>
                <a:gd name="connsiteX1" fmla="*/ 2745567 w 5492639"/>
                <a:gd name="connsiteY1" fmla="*/ 328775 h 2887237"/>
                <a:gd name="connsiteX2" fmla="*/ 2745567 w 5492639"/>
                <a:gd name="connsiteY2" fmla="*/ 328774 h 2887237"/>
                <a:gd name="connsiteX3" fmla="*/ 3389531 w 5492639"/>
                <a:gd name="connsiteY3" fmla="*/ 157975 h 2887237"/>
                <a:gd name="connsiteX4" fmla="*/ 5492639 w 5492639"/>
                <a:gd name="connsiteY4" fmla="*/ 2887237 h 2887237"/>
                <a:gd name="connsiteX5" fmla="*/ 2745568 w 5492639"/>
                <a:gd name="connsiteY5" fmla="*/ 2887237 h 2887237"/>
                <a:gd name="connsiteX6" fmla="*/ 2745567 w 5492639"/>
                <a:gd name="connsiteY6" fmla="*/ 2887237 h 2887237"/>
                <a:gd name="connsiteX7" fmla="*/ 0 w 5492639"/>
                <a:gd name="connsiteY7" fmla="*/ 2887237 h 2887237"/>
                <a:gd name="connsiteX8" fmla="*/ 2102590 w 5492639"/>
                <a:gd name="connsiteY8" fmla="*/ 157152 h 2887237"/>
                <a:gd name="connsiteX0" fmla="*/ 2102590 w 5492639"/>
                <a:gd name="connsiteY0" fmla="*/ 187139 h 2917224"/>
                <a:gd name="connsiteX1" fmla="*/ 2745567 w 5492639"/>
                <a:gd name="connsiteY1" fmla="*/ 358762 h 2917224"/>
                <a:gd name="connsiteX2" fmla="*/ 2745567 w 5492639"/>
                <a:gd name="connsiteY2" fmla="*/ 358761 h 2917224"/>
                <a:gd name="connsiteX3" fmla="*/ 3389531 w 5492639"/>
                <a:gd name="connsiteY3" fmla="*/ 187962 h 2917224"/>
                <a:gd name="connsiteX4" fmla="*/ 5492639 w 5492639"/>
                <a:gd name="connsiteY4" fmla="*/ 2917224 h 2917224"/>
                <a:gd name="connsiteX5" fmla="*/ 2745568 w 5492639"/>
                <a:gd name="connsiteY5" fmla="*/ 2917224 h 2917224"/>
                <a:gd name="connsiteX6" fmla="*/ 2745567 w 5492639"/>
                <a:gd name="connsiteY6" fmla="*/ 2917224 h 2917224"/>
                <a:gd name="connsiteX7" fmla="*/ 0 w 5492639"/>
                <a:gd name="connsiteY7" fmla="*/ 2917224 h 2917224"/>
                <a:gd name="connsiteX8" fmla="*/ 2102590 w 5492639"/>
                <a:gd name="connsiteY8" fmla="*/ 187139 h 2917224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3389531 w 5492639"/>
                <a:gd name="connsiteY2" fmla="*/ 823 h 2730085"/>
                <a:gd name="connsiteX3" fmla="*/ 5492639 w 5492639"/>
                <a:gd name="connsiteY3" fmla="*/ 2730085 h 2730085"/>
                <a:gd name="connsiteX4" fmla="*/ 2745568 w 5492639"/>
                <a:gd name="connsiteY4" fmla="*/ 2730085 h 2730085"/>
                <a:gd name="connsiteX5" fmla="*/ 2745567 w 5492639"/>
                <a:gd name="connsiteY5" fmla="*/ 2730085 h 2730085"/>
                <a:gd name="connsiteX6" fmla="*/ 0 w 5492639"/>
                <a:gd name="connsiteY6" fmla="*/ 2730085 h 2730085"/>
                <a:gd name="connsiteX7" fmla="*/ 2102590 w 5492639"/>
                <a:gd name="connsiteY7" fmla="*/ 0 h 2730085"/>
                <a:gd name="connsiteX0" fmla="*/ 2102590 w 5492639"/>
                <a:gd name="connsiteY0" fmla="*/ 0 h 2730085"/>
                <a:gd name="connsiteX1" fmla="*/ 3389531 w 5492639"/>
                <a:gd name="connsiteY1" fmla="*/ 823 h 2730085"/>
                <a:gd name="connsiteX2" fmla="*/ 5492639 w 5492639"/>
                <a:gd name="connsiteY2" fmla="*/ 2730085 h 2730085"/>
                <a:gd name="connsiteX3" fmla="*/ 2745568 w 5492639"/>
                <a:gd name="connsiteY3" fmla="*/ 2730085 h 2730085"/>
                <a:gd name="connsiteX4" fmla="*/ 2745567 w 5492639"/>
                <a:gd name="connsiteY4" fmla="*/ 2730085 h 2730085"/>
                <a:gd name="connsiteX5" fmla="*/ 0 w 5492639"/>
                <a:gd name="connsiteY5" fmla="*/ 2730085 h 2730085"/>
                <a:gd name="connsiteX6" fmla="*/ 2102590 w 5492639"/>
                <a:gd name="connsiteY6" fmla="*/ 0 h 273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92639" h="2730085">
                  <a:moveTo>
                    <a:pt x="2102590" y="0"/>
                  </a:moveTo>
                  <a:lnTo>
                    <a:pt x="3389531" y="823"/>
                  </a:lnTo>
                  <a:lnTo>
                    <a:pt x="5492639" y="2730085"/>
                  </a:lnTo>
                  <a:lnTo>
                    <a:pt x="2745568" y="2730085"/>
                  </a:lnTo>
                  <a:lnTo>
                    <a:pt x="2745567" y="2730085"/>
                  </a:lnTo>
                  <a:lnTo>
                    <a:pt x="0" y="2730085"/>
                  </a:lnTo>
                  <a:lnTo>
                    <a:pt x="2102590" y="0"/>
                  </a:lnTo>
                  <a:close/>
                </a:path>
              </a:pathLst>
            </a:custGeom>
            <a:solidFill>
              <a:srgbClr val="A89CBB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8A344B8F-0B32-478F-BCBB-B54874B20DF0}"/>
                </a:ext>
              </a:extLst>
            </p:cNvPr>
            <p:cNvSpPr/>
            <p:nvPr/>
          </p:nvSpPr>
          <p:spPr>
            <a:xfrm>
              <a:off x="14514747" y="6293682"/>
              <a:ext cx="2745567" cy="2730085"/>
            </a:xfrm>
            <a:custGeom>
              <a:avLst/>
              <a:gdLst>
                <a:gd name="connsiteX0" fmla="*/ 2102590 w 2745567"/>
                <a:gd name="connsiteY0" fmla="*/ 0 h 2730085"/>
                <a:gd name="connsiteX1" fmla="*/ 2745567 w 2745567"/>
                <a:gd name="connsiteY1" fmla="*/ 411 h 2730085"/>
                <a:gd name="connsiteX2" fmla="*/ 2745567 w 2745567"/>
                <a:gd name="connsiteY2" fmla="*/ 2730085 h 2730085"/>
                <a:gd name="connsiteX3" fmla="*/ 0 w 2745567"/>
                <a:gd name="connsiteY3" fmla="*/ 2730085 h 273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5567" h="2730085">
                  <a:moveTo>
                    <a:pt x="2102590" y="0"/>
                  </a:moveTo>
                  <a:lnTo>
                    <a:pt x="2745567" y="411"/>
                  </a:lnTo>
                  <a:lnTo>
                    <a:pt x="2745567" y="2730085"/>
                  </a:lnTo>
                  <a:lnTo>
                    <a:pt x="0" y="2730085"/>
                  </a:lnTo>
                  <a:close/>
                </a:path>
              </a:pathLst>
            </a:custGeom>
            <a:solidFill>
              <a:schemeClr val="tx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63" name="Freeform 11">
              <a:extLst>
                <a:ext uri="{FF2B5EF4-FFF2-40B4-BE49-F238E27FC236}">
                  <a16:creationId xmlns:a16="http://schemas.microsoft.com/office/drawing/2014/main" id="{809F8676-0D5C-4553-A7CE-09044F741540}"/>
                </a:ext>
              </a:extLst>
            </p:cNvPr>
            <p:cNvSpPr/>
            <p:nvPr/>
          </p:nvSpPr>
          <p:spPr>
            <a:xfrm>
              <a:off x="16615627" y="5458814"/>
              <a:ext cx="644688" cy="1244422"/>
            </a:xfrm>
            <a:custGeom>
              <a:avLst/>
              <a:gdLst>
                <a:gd name="connsiteX0" fmla="*/ 49270 w 124335"/>
                <a:gd name="connsiteY0" fmla="*/ 240001 h 240000"/>
                <a:gd name="connsiteX1" fmla="*/ 124335 w 124335"/>
                <a:gd name="connsiteY1" fmla="*/ 195363 h 240000"/>
                <a:gd name="connsiteX2" fmla="*/ 124335 w 124335"/>
                <a:gd name="connsiteY2" fmla="*/ 0 h 240000"/>
                <a:gd name="connsiteX3" fmla="*/ 0 w 124335"/>
                <a:gd name="connsiteY3" fmla="*/ 161740 h 240000"/>
                <a:gd name="connsiteX4" fmla="*/ 49270 w 124335"/>
                <a:gd name="connsiteY4" fmla="*/ 240001 h 2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335" h="240000">
                  <a:moveTo>
                    <a:pt x="49270" y="240001"/>
                  </a:moveTo>
                  <a:lnTo>
                    <a:pt x="124335" y="195363"/>
                  </a:lnTo>
                  <a:lnTo>
                    <a:pt x="124335" y="0"/>
                  </a:lnTo>
                  <a:lnTo>
                    <a:pt x="0" y="161740"/>
                  </a:lnTo>
                  <a:lnTo>
                    <a:pt x="49270" y="24000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4" name="Freeform 13">
              <a:extLst>
                <a:ext uri="{FF2B5EF4-FFF2-40B4-BE49-F238E27FC236}">
                  <a16:creationId xmlns:a16="http://schemas.microsoft.com/office/drawing/2014/main" id="{1A5B745D-CF33-47D5-83AC-0060CF2F5512}"/>
                </a:ext>
              </a:extLst>
            </p:cNvPr>
            <p:cNvSpPr/>
            <p:nvPr/>
          </p:nvSpPr>
          <p:spPr>
            <a:xfrm>
              <a:off x="17260315" y="5458814"/>
              <a:ext cx="646192" cy="1244422"/>
            </a:xfrm>
            <a:custGeom>
              <a:avLst/>
              <a:gdLst>
                <a:gd name="connsiteX0" fmla="*/ 75355 w 124625"/>
                <a:gd name="connsiteY0" fmla="*/ 240001 h 240000"/>
                <a:gd name="connsiteX1" fmla="*/ 0 w 124625"/>
                <a:gd name="connsiteY1" fmla="*/ 195363 h 240000"/>
                <a:gd name="connsiteX2" fmla="*/ 0 w 124625"/>
                <a:gd name="connsiteY2" fmla="*/ 0 h 240000"/>
                <a:gd name="connsiteX3" fmla="*/ 124625 w 124625"/>
                <a:gd name="connsiteY3" fmla="*/ 161740 h 240000"/>
                <a:gd name="connsiteX4" fmla="*/ 75355 w 124625"/>
                <a:gd name="connsiteY4" fmla="*/ 240001 h 2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25" h="240000">
                  <a:moveTo>
                    <a:pt x="75355" y="240001"/>
                  </a:moveTo>
                  <a:lnTo>
                    <a:pt x="0" y="195363"/>
                  </a:lnTo>
                  <a:lnTo>
                    <a:pt x="0" y="0"/>
                  </a:lnTo>
                  <a:lnTo>
                    <a:pt x="124625" y="161740"/>
                  </a:lnTo>
                  <a:lnTo>
                    <a:pt x="75355" y="2400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B21A22E1-6768-46EA-BF38-E6C500AA538D}"/>
              </a:ext>
            </a:extLst>
          </p:cNvPr>
          <p:cNvGrpSpPr/>
          <p:nvPr/>
        </p:nvGrpSpPr>
        <p:grpSpPr>
          <a:xfrm>
            <a:off x="13991537" y="6745804"/>
            <a:ext cx="5209129" cy="3918367"/>
            <a:chOff x="14514747" y="5458814"/>
            <a:chExt cx="5492639" cy="3564953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9490EB5-A652-4446-8E40-E45F1A5867D8}"/>
                </a:ext>
              </a:extLst>
            </p:cNvPr>
            <p:cNvSpPr/>
            <p:nvPr/>
          </p:nvSpPr>
          <p:spPr>
            <a:xfrm>
              <a:off x="14514747" y="6293682"/>
              <a:ext cx="5492639" cy="2730085"/>
            </a:xfrm>
            <a:custGeom>
              <a:avLst/>
              <a:gdLst>
                <a:gd name="connsiteX0" fmla="*/ 2102590 w 5492639"/>
                <a:gd name="connsiteY0" fmla="*/ 0 h 2730085"/>
                <a:gd name="connsiteX1" fmla="*/ 2356350 w 5492639"/>
                <a:gd name="connsiteY1" fmla="*/ 403074 h 2730085"/>
                <a:gd name="connsiteX2" fmla="*/ 2745567 w 5492639"/>
                <a:gd name="connsiteY2" fmla="*/ 171623 h 2730085"/>
                <a:gd name="connsiteX3" fmla="*/ 2745567 w 5492639"/>
                <a:gd name="connsiteY3" fmla="*/ 171622 h 2730085"/>
                <a:gd name="connsiteX4" fmla="*/ 2745568 w 5492639"/>
                <a:gd name="connsiteY4" fmla="*/ 171622 h 2730085"/>
                <a:gd name="connsiteX5" fmla="*/ 2745568 w 5492639"/>
                <a:gd name="connsiteY5" fmla="*/ 171622 h 2730085"/>
                <a:gd name="connsiteX6" fmla="*/ 2745568 w 5492639"/>
                <a:gd name="connsiteY6" fmla="*/ 171623 h 2730085"/>
                <a:gd name="connsiteX7" fmla="*/ 3136290 w 5492639"/>
                <a:gd name="connsiteY7" fmla="*/ 403074 h 2730085"/>
                <a:gd name="connsiteX8" fmla="*/ 3389531 w 5492639"/>
                <a:gd name="connsiteY8" fmla="*/ 823 h 2730085"/>
                <a:gd name="connsiteX9" fmla="*/ 5492639 w 5492639"/>
                <a:gd name="connsiteY9" fmla="*/ 2730085 h 2730085"/>
                <a:gd name="connsiteX10" fmla="*/ 2745568 w 5492639"/>
                <a:gd name="connsiteY10" fmla="*/ 2730085 h 2730085"/>
                <a:gd name="connsiteX11" fmla="*/ 2745567 w 5492639"/>
                <a:gd name="connsiteY11" fmla="*/ 2730085 h 2730085"/>
                <a:gd name="connsiteX12" fmla="*/ 0 w 5492639"/>
                <a:gd name="connsiteY12" fmla="*/ 2730085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2745568 w 5492639"/>
                <a:gd name="connsiteY5" fmla="*/ 171623 h 2730085"/>
                <a:gd name="connsiteX6" fmla="*/ 3136290 w 5492639"/>
                <a:gd name="connsiteY6" fmla="*/ 403074 h 2730085"/>
                <a:gd name="connsiteX7" fmla="*/ 3389531 w 5492639"/>
                <a:gd name="connsiteY7" fmla="*/ 823 h 2730085"/>
                <a:gd name="connsiteX8" fmla="*/ 5492639 w 5492639"/>
                <a:gd name="connsiteY8" fmla="*/ 2730085 h 2730085"/>
                <a:gd name="connsiteX9" fmla="*/ 2745568 w 5492639"/>
                <a:gd name="connsiteY9" fmla="*/ 2730085 h 2730085"/>
                <a:gd name="connsiteX10" fmla="*/ 2745567 w 5492639"/>
                <a:gd name="connsiteY10" fmla="*/ 2730085 h 2730085"/>
                <a:gd name="connsiteX11" fmla="*/ 0 w 5492639"/>
                <a:gd name="connsiteY11" fmla="*/ 2730085 h 2730085"/>
                <a:gd name="connsiteX12" fmla="*/ 2102590 w 5492639"/>
                <a:gd name="connsiteY12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2739083 w 5492639"/>
                <a:gd name="connsiteY5" fmla="*/ 191078 h 2730085"/>
                <a:gd name="connsiteX6" fmla="*/ 3136290 w 5492639"/>
                <a:gd name="connsiteY6" fmla="*/ 403074 h 2730085"/>
                <a:gd name="connsiteX7" fmla="*/ 3389531 w 5492639"/>
                <a:gd name="connsiteY7" fmla="*/ 823 h 2730085"/>
                <a:gd name="connsiteX8" fmla="*/ 5492639 w 5492639"/>
                <a:gd name="connsiteY8" fmla="*/ 2730085 h 2730085"/>
                <a:gd name="connsiteX9" fmla="*/ 2745568 w 5492639"/>
                <a:gd name="connsiteY9" fmla="*/ 2730085 h 2730085"/>
                <a:gd name="connsiteX10" fmla="*/ 2745567 w 5492639"/>
                <a:gd name="connsiteY10" fmla="*/ 2730085 h 2730085"/>
                <a:gd name="connsiteX11" fmla="*/ 0 w 5492639"/>
                <a:gd name="connsiteY11" fmla="*/ 2730085 h 2730085"/>
                <a:gd name="connsiteX12" fmla="*/ 2102590 w 5492639"/>
                <a:gd name="connsiteY12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3136290 w 5492639"/>
                <a:gd name="connsiteY5" fmla="*/ 403074 h 2730085"/>
                <a:gd name="connsiteX6" fmla="*/ 3389531 w 5492639"/>
                <a:gd name="connsiteY6" fmla="*/ 823 h 2730085"/>
                <a:gd name="connsiteX7" fmla="*/ 5492639 w 5492639"/>
                <a:gd name="connsiteY7" fmla="*/ 2730085 h 2730085"/>
                <a:gd name="connsiteX8" fmla="*/ 2745568 w 5492639"/>
                <a:gd name="connsiteY8" fmla="*/ 2730085 h 2730085"/>
                <a:gd name="connsiteX9" fmla="*/ 2745567 w 5492639"/>
                <a:gd name="connsiteY9" fmla="*/ 2730085 h 2730085"/>
                <a:gd name="connsiteX10" fmla="*/ 0 w 5492639"/>
                <a:gd name="connsiteY10" fmla="*/ 2730085 h 2730085"/>
                <a:gd name="connsiteX11" fmla="*/ 2102590 w 5492639"/>
                <a:gd name="connsiteY11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3389531 w 5492639"/>
                <a:gd name="connsiteY5" fmla="*/ 823 h 2730085"/>
                <a:gd name="connsiteX6" fmla="*/ 5492639 w 5492639"/>
                <a:gd name="connsiteY6" fmla="*/ 2730085 h 2730085"/>
                <a:gd name="connsiteX7" fmla="*/ 2745568 w 5492639"/>
                <a:gd name="connsiteY7" fmla="*/ 2730085 h 2730085"/>
                <a:gd name="connsiteX8" fmla="*/ 2745567 w 5492639"/>
                <a:gd name="connsiteY8" fmla="*/ 2730085 h 2730085"/>
                <a:gd name="connsiteX9" fmla="*/ 0 w 5492639"/>
                <a:gd name="connsiteY9" fmla="*/ 2730085 h 2730085"/>
                <a:gd name="connsiteX10" fmla="*/ 2102590 w 5492639"/>
                <a:gd name="connsiteY10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3389531 w 5492639"/>
                <a:gd name="connsiteY4" fmla="*/ 823 h 2730085"/>
                <a:gd name="connsiteX5" fmla="*/ 5492639 w 5492639"/>
                <a:gd name="connsiteY5" fmla="*/ 2730085 h 2730085"/>
                <a:gd name="connsiteX6" fmla="*/ 2745568 w 5492639"/>
                <a:gd name="connsiteY6" fmla="*/ 2730085 h 2730085"/>
                <a:gd name="connsiteX7" fmla="*/ 2745567 w 5492639"/>
                <a:gd name="connsiteY7" fmla="*/ 2730085 h 2730085"/>
                <a:gd name="connsiteX8" fmla="*/ 0 w 5492639"/>
                <a:gd name="connsiteY8" fmla="*/ 2730085 h 2730085"/>
                <a:gd name="connsiteX9" fmla="*/ 2102590 w 5492639"/>
                <a:gd name="connsiteY9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91077 h 2730085"/>
                <a:gd name="connsiteX4" fmla="*/ 3389531 w 5492639"/>
                <a:gd name="connsiteY4" fmla="*/ 823 h 2730085"/>
                <a:gd name="connsiteX5" fmla="*/ 5492639 w 5492639"/>
                <a:gd name="connsiteY5" fmla="*/ 2730085 h 2730085"/>
                <a:gd name="connsiteX6" fmla="*/ 2745568 w 5492639"/>
                <a:gd name="connsiteY6" fmla="*/ 2730085 h 2730085"/>
                <a:gd name="connsiteX7" fmla="*/ 2745567 w 5492639"/>
                <a:gd name="connsiteY7" fmla="*/ 2730085 h 2730085"/>
                <a:gd name="connsiteX8" fmla="*/ 0 w 5492639"/>
                <a:gd name="connsiteY8" fmla="*/ 2730085 h 2730085"/>
                <a:gd name="connsiteX9" fmla="*/ 2102590 w 5492639"/>
                <a:gd name="connsiteY9" fmla="*/ 0 h 2730085"/>
                <a:gd name="connsiteX0" fmla="*/ 2102590 w 5492639"/>
                <a:gd name="connsiteY0" fmla="*/ 157152 h 2887237"/>
                <a:gd name="connsiteX1" fmla="*/ 2745567 w 5492639"/>
                <a:gd name="connsiteY1" fmla="*/ 328775 h 2887237"/>
                <a:gd name="connsiteX2" fmla="*/ 2745567 w 5492639"/>
                <a:gd name="connsiteY2" fmla="*/ 328774 h 2887237"/>
                <a:gd name="connsiteX3" fmla="*/ 3389531 w 5492639"/>
                <a:gd name="connsiteY3" fmla="*/ 157975 h 2887237"/>
                <a:gd name="connsiteX4" fmla="*/ 5492639 w 5492639"/>
                <a:gd name="connsiteY4" fmla="*/ 2887237 h 2887237"/>
                <a:gd name="connsiteX5" fmla="*/ 2745568 w 5492639"/>
                <a:gd name="connsiteY5" fmla="*/ 2887237 h 2887237"/>
                <a:gd name="connsiteX6" fmla="*/ 2745567 w 5492639"/>
                <a:gd name="connsiteY6" fmla="*/ 2887237 h 2887237"/>
                <a:gd name="connsiteX7" fmla="*/ 0 w 5492639"/>
                <a:gd name="connsiteY7" fmla="*/ 2887237 h 2887237"/>
                <a:gd name="connsiteX8" fmla="*/ 2102590 w 5492639"/>
                <a:gd name="connsiteY8" fmla="*/ 157152 h 2887237"/>
                <a:gd name="connsiteX0" fmla="*/ 2102590 w 5492639"/>
                <a:gd name="connsiteY0" fmla="*/ 187139 h 2917224"/>
                <a:gd name="connsiteX1" fmla="*/ 2745567 w 5492639"/>
                <a:gd name="connsiteY1" fmla="*/ 358762 h 2917224"/>
                <a:gd name="connsiteX2" fmla="*/ 2745567 w 5492639"/>
                <a:gd name="connsiteY2" fmla="*/ 358761 h 2917224"/>
                <a:gd name="connsiteX3" fmla="*/ 3389531 w 5492639"/>
                <a:gd name="connsiteY3" fmla="*/ 187962 h 2917224"/>
                <a:gd name="connsiteX4" fmla="*/ 5492639 w 5492639"/>
                <a:gd name="connsiteY4" fmla="*/ 2917224 h 2917224"/>
                <a:gd name="connsiteX5" fmla="*/ 2745568 w 5492639"/>
                <a:gd name="connsiteY5" fmla="*/ 2917224 h 2917224"/>
                <a:gd name="connsiteX6" fmla="*/ 2745567 w 5492639"/>
                <a:gd name="connsiteY6" fmla="*/ 2917224 h 2917224"/>
                <a:gd name="connsiteX7" fmla="*/ 0 w 5492639"/>
                <a:gd name="connsiteY7" fmla="*/ 2917224 h 2917224"/>
                <a:gd name="connsiteX8" fmla="*/ 2102590 w 5492639"/>
                <a:gd name="connsiteY8" fmla="*/ 187139 h 2917224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3389531 w 5492639"/>
                <a:gd name="connsiteY2" fmla="*/ 823 h 2730085"/>
                <a:gd name="connsiteX3" fmla="*/ 5492639 w 5492639"/>
                <a:gd name="connsiteY3" fmla="*/ 2730085 h 2730085"/>
                <a:gd name="connsiteX4" fmla="*/ 2745568 w 5492639"/>
                <a:gd name="connsiteY4" fmla="*/ 2730085 h 2730085"/>
                <a:gd name="connsiteX5" fmla="*/ 2745567 w 5492639"/>
                <a:gd name="connsiteY5" fmla="*/ 2730085 h 2730085"/>
                <a:gd name="connsiteX6" fmla="*/ 0 w 5492639"/>
                <a:gd name="connsiteY6" fmla="*/ 2730085 h 2730085"/>
                <a:gd name="connsiteX7" fmla="*/ 2102590 w 5492639"/>
                <a:gd name="connsiteY7" fmla="*/ 0 h 2730085"/>
                <a:gd name="connsiteX0" fmla="*/ 2102590 w 5492639"/>
                <a:gd name="connsiteY0" fmla="*/ 0 h 2730085"/>
                <a:gd name="connsiteX1" fmla="*/ 3389531 w 5492639"/>
                <a:gd name="connsiteY1" fmla="*/ 823 h 2730085"/>
                <a:gd name="connsiteX2" fmla="*/ 5492639 w 5492639"/>
                <a:gd name="connsiteY2" fmla="*/ 2730085 h 2730085"/>
                <a:gd name="connsiteX3" fmla="*/ 2745568 w 5492639"/>
                <a:gd name="connsiteY3" fmla="*/ 2730085 h 2730085"/>
                <a:gd name="connsiteX4" fmla="*/ 2745567 w 5492639"/>
                <a:gd name="connsiteY4" fmla="*/ 2730085 h 2730085"/>
                <a:gd name="connsiteX5" fmla="*/ 0 w 5492639"/>
                <a:gd name="connsiteY5" fmla="*/ 2730085 h 2730085"/>
                <a:gd name="connsiteX6" fmla="*/ 2102590 w 5492639"/>
                <a:gd name="connsiteY6" fmla="*/ 0 h 273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92639" h="2730085">
                  <a:moveTo>
                    <a:pt x="2102590" y="0"/>
                  </a:moveTo>
                  <a:lnTo>
                    <a:pt x="3389531" y="823"/>
                  </a:lnTo>
                  <a:lnTo>
                    <a:pt x="5492639" y="2730085"/>
                  </a:lnTo>
                  <a:lnTo>
                    <a:pt x="2745568" y="2730085"/>
                  </a:lnTo>
                  <a:lnTo>
                    <a:pt x="2745567" y="2730085"/>
                  </a:lnTo>
                  <a:lnTo>
                    <a:pt x="0" y="2730085"/>
                  </a:lnTo>
                  <a:lnTo>
                    <a:pt x="2102590" y="0"/>
                  </a:lnTo>
                  <a:close/>
                </a:path>
              </a:pathLst>
            </a:custGeom>
            <a:solidFill>
              <a:srgbClr val="58135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F2062D1-5885-4227-89E6-7954807980F4}"/>
                </a:ext>
              </a:extLst>
            </p:cNvPr>
            <p:cNvSpPr/>
            <p:nvPr/>
          </p:nvSpPr>
          <p:spPr>
            <a:xfrm>
              <a:off x="14514747" y="6293682"/>
              <a:ext cx="2745567" cy="2730085"/>
            </a:xfrm>
            <a:custGeom>
              <a:avLst/>
              <a:gdLst>
                <a:gd name="connsiteX0" fmla="*/ 2102590 w 2745567"/>
                <a:gd name="connsiteY0" fmla="*/ 0 h 2730085"/>
                <a:gd name="connsiteX1" fmla="*/ 2745567 w 2745567"/>
                <a:gd name="connsiteY1" fmla="*/ 411 h 2730085"/>
                <a:gd name="connsiteX2" fmla="*/ 2745567 w 2745567"/>
                <a:gd name="connsiteY2" fmla="*/ 2730085 h 2730085"/>
                <a:gd name="connsiteX3" fmla="*/ 0 w 2745567"/>
                <a:gd name="connsiteY3" fmla="*/ 2730085 h 273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5567" h="2730085">
                  <a:moveTo>
                    <a:pt x="2102590" y="0"/>
                  </a:moveTo>
                  <a:lnTo>
                    <a:pt x="2745567" y="411"/>
                  </a:lnTo>
                  <a:lnTo>
                    <a:pt x="2745567" y="2730085"/>
                  </a:lnTo>
                  <a:lnTo>
                    <a:pt x="0" y="2730085"/>
                  </a:lnTo>
                  <a:close/>
                </a:path>
              </a:pathLst>
            </a:custGeom>
            <a:solidFill>
              <a:schemeClr val="tx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73" name="Freeform 11">
              <a:extLst>
                <a:ext uri="{FF2B5EF4-FFF2-40B4-BE49-F238E27FC236}">
                  <a16:creationId xmlns:a16="http://schemas.microsoft.com/office/drawing/2014/main" id="{33D234CF-DEB0-48EF-84F6-F65941114575}"/>
                </a:ext>
              </a:extLst>
            </p:cNvPr>
            <p:cNvSpPr/>
            <p:nvPr/>
          </p:nvSpPr>
          <p:spPr>
            <a:xfrm>
              <a:off x="16615627" y="5458814"/>
              <a:ext cx="644688" cy="1244422"/>
            </a:xfrm>
            <a:custGeom>
              <a:avLst/>
              <a:gdLst>
                <a:gd name="connsiteX0" fmla="*/ 49270 w 124335"/>
                <a:gd name="connsiteY0" fmla="*/ 240001 h 240000"/>
                <a:gd name="connsiteX1" fmla="*/ 124335 w 124335"/>
                <a:gd name="connsiteY1" fmla="*/ 195363 h 240000"/>
                <a:gd name="connsiteX2" fmla="*/ 124335 w 124335"/>
                <a:gd name="connsiteY2" fmla="*/ 0 h 240000"/>
                <a:gd name="connsiteX3" fmla="*/ 0 w 124335"/>
                <a:gd name="connsiteY3" fmla="*/ 161740 h 240000"/>
                <a:gd name="connsiteX4" fmla="*/ 49270 w 124335"/>
                <a:gd name="connsiteY4" fmla="*/ 240001 h 2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335" h="240000">
                  <a:moveTo>
                    <a:pt x="49270" y="240001"/>
                  </a:moveTo>
                  <a:lnTo>
                    <a:pt x="124335" y="195363"/>
                  </a:lnTo>
                  <a:lnTo>
                    <a:pt x="124335" y="0"/>
                  </a:lnTo>
                  <a:lnTo>
                    <a:pt x="0" y="161740"/>
                  </a:lnTo>
                  <a:lnTo>
                    <a:pt x="49270" y="24000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DF08C89A-59B1-4C24-AE29-3467D1446E17}"/>
                </a:ext>
              </a:extLst>
            </p:cNvPr>
            <p:cNvSpPr/>
            <p:nvPr/>
          </p:nvSpPr>
          <p:spPr>
            <a:xfrm>
              <a:off x="17260315" y="5458814"/>
              <a:ext cx="646192" cy="1244422"/>
            </a:xfrm>
            <a:custGeom>
              <a:avLst/>
              <a:gdLst>
                <a:gd name="connsiteX0" fmla="*/ 75355 w 124625"/>
                <a:gd name="connsiteY0" fmla="*/ 240001 h 240000"/>
                <a:gd name="connsiteX1" fmla="*/ 0 w 124625"/>
                <a:gd name="connsiteY1" fmla="*/ 195363 h 240000"/>
                <a:gd name="connsiteX2" fmla="*/ 0 w 124625"/>
                <a:gd name="connsiteY2" fmla="*/ 0 h 240000"/>
                <a:gd name="connsiteX3" fmla="*/ 124625 w 124625"/>
                <a:gd name="connsiteY3" fmla="*/ 161740 h 240000"/>
                <a:gd name="connsiteX4" fmla="*/ 75355 w 124625"/>
                <a:gd name="connsiteY4" fmla="*/ 240001 h 2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25" h="240000">
                  <a:moveTo>
                    <a:pt x="75355" y="240001"/>
                  </a:moveTo>
                  <a:lnTo>
                    <a:pt x="0" y="195363"/>
                  </a:lnTo>
                  <a:lnTo>
                    <a:pt x="0" y="0"/>
                  </a:lnTo>
                  <a:lnTo>
                    <a:pt x="124625" y="161740"/>
                  </a:lnTo>
                  <a:lnTo>
                    <a:pt x="75355" y="2400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C8F7BC6D-B381-4D33-9DD5-89EDE65CA4B4}"/>
              </a:ext>
            </a:extLst>
          </p:cNvPr>
          <p:cNvGrpSpPr/>
          <p:nvPr/>
        </p:nvGrpSpPr>
        <p:grpSpPr>
          <a:xfrm>
            <a:off x="16627449" y="5782797"/>
            <a:ext cx="5111011" cy="4840951"/>
            <a:chOff x="14514747" y="5458814"/>
            <a:chExt cx="5492639" cy="3564953"/>
          </a:xfrm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C29A6712-E994-404C-B789-CB07BCF5685D}"/>
                </a:ext>
              </a:extLst>
            </p:cNvPr>
            <p:cNvSpPr/>
            <p:nvPr/>
          </p:nvSpPr>
          <p:spPr>
            <a:xfrm>
              <a:off x="14514747" y="6293682"/>
              <a:ext cx="5492639" cy="2730085"/>
            </a:xfrm>
            <a:custGeom>
              <a:avLst/>
              <a:gdLst>
                <a:gd name="connsiteX0" fmla="*/ 2102590 w 5492639"/>
                <a:gd name="connsiteY0" fmla="*/ 0 h 2730085"/>
                <a:gd name="connsiteX1" fmla="*/ 2356350 w 5492639"/>
                <a:gd name="connsiteY1" fmla="*/ 403074 h 2730085"/>
                <a:gd name="connsiteX2" fmla="*/ 2745567 w 5492639"/>
                <a:gd name="connsiteY2" fmla="*/ 171623 h 2730085"/>
                <a:gd name="connsiteX3" fmla="*/ 2745567 w 5492639"/>
                <a:gd name="connsiteY3" fmla="*/ 171622 h 2730085"/>
                <a:gd name="connsiteX4" fmla="*/ 2745568 w 5492639"/>
                <a:gd name="connsiteY4" fmla="*/ 171622 h 2730085"/>
                <a:gd name="connsiteX5" fmla="*/ 2745568 w 5492639"/>
                <a:gd name="connsiteY5" fmla="*/ 171622 h 2730085"/>
                <a:gd name="connsiteX6" fmla="*/ 2745568 w 5492639"/>
                <a:gd name="connsiteY6" fmla="*/ 171623 h 2730085"/>
                <a:gd name="connsiteX7" fmla="*/ 3136290 w 5492639"/>
                <a:gd name="connsiteY7" fmla="*/ 403074 h 2730085"/>
                <a:gd name="connsiteX8" fmla="*/ 3389531 w 5492639"/>
                <a:gd name="connsiteY8" fmla="*/ 823 h 2730085"/>
                <a:gd name="connsiteX9" fmla="*/ 5492639 w 5492639"/>
                <a:gd name="connsiteY9" fmla="*/ 2730085 h 2730085"/>
                <a:gd name="connsiteX10" fmla="*/ 2745568 w 5492639"/>
                <a:gd name="connsiteY10" fmla="*/ 2730085 h 2730085"/>
                <a:gd name="connsiteX11" fmla="*/ 2745567 w 5492639"/>
                <a:gd name="connsiteY11" fmla="*/ 2730085 h 2730085"/>
                <a:gd name="connsiteX12" fmla="*/ 0 w 5492639"/>
                <a:gd name="connsiteY12" fmla="*/ 2730085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2745568 w 5492639"/>
                <a:gd name="connsiteY5" fmla="*/ 171623 h 2730085"/>
                <a:gd name="connsiteX6" fmla="*/ 3136290 w 5492639"/>
                <a:gd name="connsiteY6" fmla="*/ 403074 h 2730085"/>
                <a:gd name="connsiteX7" fmla="*/ 3389531 w 5492639"/>
                <a:gd name="connsiteY7" fmla="*/ 823 h 2730085"/>
                <a:gd name="connsiteX8" fmla="*/ 5492639 w 5492639"/>
                <a:gd name="connsiteY8" fmla="*/ 2730085 h 2730085"/>
                <a:gd name="connsiteX9" fmla="*/ 2745568 w 5492639"/>
                <a:gd name="connsiteY9" fmla="*/ 2730085 h 2730085"/>
                <a:gd name="connsiteX10" fmla="*/ 2745567 w 5492639"/>
                <a:gd name="connsiteY10" fmla="*/ 2730085 h 2730085"/>
                <a:gd name="connsiteX11" fmla="*/ 0 w 5492639"/>
                <a:gd name="connsiteY11" fmla="*/ 2730085 h 2730085"/>
                <a:gd name="connsiteX12" fmla="*/ 2102590 w 5492639"/>
                <a:gd name="connsiteY12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2739083 w 5492639"/>
                <a:gd name="connsiteY5" fmla="*/ 191078 h 2730085"/>
                <a:gd name="connsiteX6" fmla="*/ 3136290 w 5492639"/>
                <a:gd name="connsiteY6" fmla="*/ 403074 h 2730085"/>
                <a:gd name="connsiteX7" fmla="*/ 3389531 w 5492639"/>
                <a:gd name="connsiteY7" fmla="*/ 823 h 2730085"/>
                <a:gd name="connsiteX8" fmla="*/ 5492639 w 5492639"/>
                <a:gd name="connsiteY8" fmla="*/ 2730085 h 2730085"/>
                <a:gd name="connsiteX9" fmla="*/ 2745568 w 5492639"/>
                <a:gd name="connsiteY9" fmla="*/ 2730085 h 2730085"/>
                <a:gd name="connsiteX10" fmla="*/ 2745567 w 5492639"/>
                <a:gd name="connsiteY10" fmla="*/ 2730085 h 2730085"/>
                <a:gd name="connsiteX11" fmla="*/ 0 w 5492639"/>
                <a:gd name="connsiteY11" fmla="*/ 2730085 h 2730085"/>
                <a:gd name="connsiteX12" fmla="*/ 2102590 w 5492639"/>
                <a:gd name="connsiteY12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3136290 w 5492639"/>
                <a:gd name="connsiteY5" fmla="*/ 403074 h 2730085"/>
                <a:gd name="connsiteX6" fmla="*/ 3389531 w 5492639"/>
                <a:gd name="connsiteY6" fmla="*/ 823 h 2730085"/>
                <a:gd name="connsiteX7" fmla="*/ 5492639 w 5492639"/>
                <a:gd name="connsiteY7" fmla="*/ 2730085 h 2730085"/>
                <a:gd name="connsiteX8" fmla="*/ 2745568 w 5492639"/>
                <a:gd name="connsiteY8" fmla="*/ 2730085 h 2730085"/>
                <a:gd name="connsiteX9" fmla="*/ 2745567 w 5492639"/>
                <a:gd name="connsiteY9" fmla="*/ 2730085 h 2730085"/>
                <a:gd name="connsiteX10" fmla="*/ 0 w 5492639"/>
                <a:gd name="connsiteY10" fmla="*/ 2730085 h 2730085"/>
                <a:gd name="connsiteX11" fmla="*/ 2102590 w 5492639"/>
                <a:gd name="connsiteY11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3389531 w 5492639"/>
                <a:gd name="connsiteY5" fmla="*/ 823 h 2730085"/>
                <a:gd name="connsiteX6" fmla="*/ 5492639 w 5492639"/>
                <a:gd name="connsiteY6" fmla="*/ 2730085 h 2730085"/>
                <a:gd name="connsiteX7" fmla="*/ 2745568 w 5492639"/>
                <a:gd name="connsiteY7" fmla="*/ 2730085 h 2730085"/>
                <a:gd name="connsiteX8" fmla="*/ 2745567 w 5492639"/>
                <a:gd name="connsiteY8" fmla="*/ 2730085 h 2730085"/>
                <a:gd name="connsiteX9" fmla="*/ 0 w 5492639"/>
                <a:gd name="connsiteY9" fmla="*/ 2730085 h 2730085"/>
                <a:gd name="connsiteX10" fmla="*/ 2102590 w 5492639"/>
                <a:gd name="connsiteY10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3389531 w 5492639"/>
                <a:gd name="connsiteY4" fmla="*/ 823 h 2730085"/>
                <a:gd name="connsiteX5" fmla="*/ 5492639 w 5492639"/>
                <a:gd name="connsiteY5" fmla="*/ 2730085 h 2730085"/>
                <a:gd name="connsiteX6" fmla="*/ 2745568 w 5492639"/>
                <a:gd name="connsiteY6" fmla="*/ 2730085 h 2730085"/>
                <a:gd name="connsiteX7" fmla="*/ 2745567 w 5492639"/>
                <a:gd name="connsiteY7" fmla="*/ 2730085 h 2730085"/>
                <a:gd name="connsiteX8" fmla="*/ 0 w 5492639"/>
                <a:gd name="connsiteY8" fmla="*/ 2730085 h 2730085"/>
                <a:gd name="connsiteX9" fmla="*/ 2102590 w 5492639"/>
                <a:gd name="connsiteY9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91077 h 2730085"/>
                <a:gd name="connsiteX4" fmla="*/ 3389531 w 5492639"/>
                <a:gd name="connsiteY4" fmla="*/ 823 h 2730085"/>
                <a:gd name="connsiteX5" fmla="*/ 5492639 w 5492639"/>
                <a:gd name="connsiteY5" fmla="*/ 2730085 h 2730085"/>
                <a:gd name="connsiteX6" fmla="*/ 2745568 w 5492639"/>
                <a:gd name="connsiteY6" fmla="*/ 2730085 h 2730085"/>
                <a:gd name="connsiteX7" fmla="*/ 2745567 w 5492639"/>
                <a:gd name="connsiteY7" fmla="*/ 2730085 h 2730085"/>
                <a:gd name="connsiteX8" fmla="*/ 0 w 5492639"/>
                <a:gd name="connsiteY8" fmla="*/ 2730085 h 2730085"/>
                <a:gd name="connsiteX9" fmla="*/ 2102590 w 5492639"/>
                <a:gd name="connsiteY9" fmla="*/ 0 h 2730085"/>
                <a:gd name="connsiteX0" fmla="*/ 2102590 w 5492639"/>
                <a:gd name="connsiteY0" fmla="*/ 157152 h 2887237"/>
                <a:gd name="connsiteX1" fmla="*/ 2745567 w 5492639"/>
                <a:gd name="connsiteY1" fmla="*/ 328775 h 2887237"/>
                <a:gd name="connsiteX2" fmla="*/ 2745567 w 5492639"/>
                <a:gd name="connsiteY2" fmla="*/ 328774 h 2887237"/>
                <a:gd name="connsiteX3" fmla="*/ 3389531 w 5492639"/>
                <a:gd name="connsiteY3" fmla="*/ 157975 h 2887237"/>
                <a:gd name="connsiteX4" fmla="*/ 5492639 w 5492639"/>
                <a:gd name="connsiteY4" fmla="*/ 2887237 h 2887237"/>
                <a:gd name="connsiteX5" fmla="*/ 2745568 w 5492639"/>
                <a:gd name="connsiteY5" fmla="*/ 2887237 h 2887237"/>
                <a:gd name="connsiteX6" fmla="*/ 2745567 w 5492639"/>
                <a:gd name="connsiteY6" fmla="*/ 2887237 h 2887237"/>
                <a:gd name="connsiteX7" fmla="*/ 0 w 5492639"/>
                <a:gd name="connsiteY7" fmla="*/ 2887237 h 2887237"/>
                <a:gd name="connsiteX8" fmla="*/ 2102590 w 5492639"/>
                <a:gd name="connsiteY8" fmla="*/ 157152 h 2887237"/>
                <a:gd name="connsiteX0" fmla="*/ 2102590 w 5492639"/>
                <a:gd name="connsiteY0" fmla="*/ 187139 h 2917224"/>
                <a:gd name="connsiteX1" fmla="*/ 2745567 w 5492639"/>
                <a:gd name="connsiteY1" fmla="*/ 358762 h 2917224"/>
                <a:gd name="connsiteX2" fmla="*/ 2745567 w 5492639"/>
                <a:gd name="connsiteY2" fmla="*/ 358761 h 2917224"/>
                <a:gd name="connsiteX3" fmla="*/ 3389531 w 5492639"/>
                <a:gd name="connsiteY3" fmla="*/ 187962 h 2917224"/>
                <a:gd name="connsiteX4" fmla="*/ 5492639 w 5492639"/>
                <a:gd name="connsiteY4" fmla="*/ 2917224 h 2917224"/>
                <a:gd name="connsiteX5" fmla="*/ 2745568 w 5492639"/>
                <a:gd name="connsiteY5" fmla="*/ 2917224 h 2917224"/>
                <a:gd name="connsiteX6" fmla="*/ 2745567 w 5492639"/>
                <a:gd name="connsiteY6" fmla="*/ 2917224 h 2917224"/>
                <a:gd name="connsiteX7" fmla="*/ 0 w 5492639"/>
                <a:gd name="connsiteY7" fmla="*/ 2917224 h 2917224"/>
                <a:gd name="connsiteX8" fmla="*/ 2102590 w 5492639"/>
                <a:gd name="connsiteY8" fmla="*/ 187139 h 2917224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3389531 w 5492639"/>
                <a:gd name="connsiteY2" fmla="*/ 823 h 2730085"/>
                <a:gd name="connsiteX3" fmla="*/ 5492639 w 5492639"/>
                <a:gd name="connsiteY3" fmla="*/ 2730085 h 2730085"/>
                <a:gd name="connsiteX4" fmla="*/ 2745568 w 5492639"/>
                <a:gd name="connsiteY4" fmla="*/ 2730085 h 2730085"/>
                <a:gd name="connsiteX5" fmla="*/ 2745567 w 5492639"/>
                <a:gd name="connsiteY5" fmla="*/ 2730085 h 2730085"/>
                <a:gd name="connsiteX6" fmla="*/ 0 w 5492639"/>
                <a:gd name="connsiteY6" fmla="*/ 2730085 h 2730085"/>
                <a:gd name="connsiteX7" fmla="*/ 2102590 w 5492639"/>
                <a:gd name="connsiteY7" fmla="*/ 0 h 2730085"/>
                <a:gd name="connsiteX0" fmla="*/ 2102590 w 5492639"/>
                <a:gd name="connsiteY0" fmla="*/ 0 h 2730085"/>
                <a:gd name="connsiteX1" fmla="*/ 3389531 w 5492639"/>
                <a:gd name="connsiteY1" fmla="*/ 823 h 2730085"/>
                <a:gd name="connsiteX2" fmla="*/ 5492639 w 5492639"/>
                <a:gd name="connsiteY2" fmla="*/ 2730085 h 2730085"/>
                <a:gd name="connsiteX3" fmla="*/ 2745568 w 5492639"/>
                <a:gd name="connsiteY3" fmla="*/ 2730085 h 2730085"/>
                <a:gd name="connsiteX4" fmla="*/ 2745567 w 5492639"/>
                <a:gd name="connsiteY4" fmla="*/ 2730085 h 2730085"/>
                <a:gd name="connsiteX5" fmla="*/ 0 w 5492639"/>
                <a:gd name="connsiteY5" fmla="*/ 2730085 h 2730085"/>
                <a:gd name="connsiteX6" fmla="*/ 2102590 w 5492639"/>
                <a:gd name="connsiteY6" fmla="*/ 0 h 273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92639" h="2730085">
                  <a:moveTo>
                    <a:pt x="2102590" y="0"/>
                  </a:moveTo>
                  <a:lnTo>
                    <a:pt x="3389531" y="823"/>
                  </a:lnTo>
                  <a:lnTo>
                    <a:pt x="5492639" y="2730085"/>
                  </a:lnTo>
                  <a:lnTo>
                    <a:pt x="2745568" y="2730085"/>
                  </a:lnTo>
                  <a:lnTo>
                    <a:pt x="2745567" y="2730085"/>
                  </a:lnTo>
                  <a:lnTo>
                    <a:pt x="0" y="2730085"/>
                  </a:lnTo>
                  <a:lnTo>
                    <a:pt x="2102590" y="0"/>
                  </a:lnTo>
                  <a:close/>
                </a:path>
              </a:pathLst>
            </a:custGeom>
            <a:solidFill>
              <a:srgbClr val="58135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5CA35E7B-7DC7-4563-B7FA-0BAE7D323FD4}"/>
                </a:ext>
              </a:extLst>
            </p:cNvPr>
            <p:cNvSpPr/>
            <p:nvPr/>
          </p:nvSpPr>
          <p:spPr>
            <a:xfrm>
              <a:off x="14514747" y="6293681"/>
              <a:ext cx="2745567" cy="2730085"/>
            </a:xfrm>
            <a:custGeom>
              <a:avLst/>
              <a:gdLst>
                <a:gd name="connsiteX0" fmla="*/ 2102590 w 2745567"/>
                <a:gd name="connsiteY0" fmla="*/ 0 h 2730085"/>
                <a:gd name="connsiteX1" fmla="*/ 2745567 w 2745567"/>
                <a:gd name="connsiteY1" fmla="*/ 411 h 2730085"/>
                <a:gd name="connsiteX2" fmla="*/ 2745567 w 2745567"/>
                <a:gd name="connsiteY2" fmla="*/ 2730085 h 2730085"/>
                <a:gd name="connsiteX3" fmla="*/ 0 w 2745567"/>
                <a:gd name="connsiteY3" fmla="*/ 2730085 h 273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5567" h="2730085">
                  <a:moveTo>
                    <a:pt x="2102590" y="0"/>
                  </a:moveTo>
                  <a:lnTo>
                    <a:pt x="2745567" y="411"/>
                  </a:lnTo>
                  <a:lnTo>
                    <a:pt x="2745567" y="2730085"/>
                  </a:lnTo>
                  <a:lnTo>
                    <a:pt x="0" y="2730085"/>
                  </a:lnTo>
                  <a:close/>
                </a:path>
              </a:pathLst>
            </a:custGeom>
            <a:solidFill>
              <a:schemeClr val="tx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78" name="Freeform 11">
              <a:extLst>
                <a:ext uri="{FF2B5EF4-FFF2-40B4-BE49-F238E27FC236}">
                  <a16:creationId xmlns:a16="http://schemas.microsoft.com/office/drawing/2014/main" id="{3E58683F-B3A3-41AF-A9B2-A93C3B817D80}"/>
                </a:ext>
              </a:extLst>
            </p:cNvPr>
            <p:cNvSpPr/>
            <p:nvPr/>
          </p:nvSpPr>
          <p:spPr>
            <a:xfrm>
              <a:off x="16615627" y="5458814"/>
              <a:ext cx="644688" cy="1244422"/>
            </a:xfrm>
            <a:custGeom>
              <a:avLst/>
              <a:gdLst>
                <a:gd name="connsiteX0" fmla="*/ 49270 w 124335"/>
                <a:gd name="connsiteY0" fmla="*/ 240001 h 240000"/>
                <a:gd name="connsiteX1" fmla="*/ 124335 w 124335"/>
                <a:gd name="connsiteY1" fmla="*/ 195363 h 240000"/>
                <a:gd name="connsiteX2" fmla="*/ 124335 w 124335"/>
                <a:gd name="connsiteY2" fmla="*/ 0 h 240000"/>
                <a:gd name="connsiteX3" fmla="*/ 0 w 124335"/>
                <a:gd name="connsiteY3" fmla="*/ 161740 h 240000"/>
                <a:gd name="connsiteX4" fmla="*/ 49270 w 124335"/>
                <a:gd name="connsiteY4" fmla="*/ 240001 h 2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335" h="240000">
                  <a:moveTo>
                    <a:pt x="49270" y="240001"/>
                  </a:moveTo>
                  <a:lnTo>
                    <a:pt x="124335" y="195363"/>
                  </a:lnTo>
                  <a:lnTo>
                    <a:pt x="124335" y="0"/>
                  </a:lnTo>
                  <a:lnTo>
                    <a:pt x="0" y="161740"/>
                  </a:lnTo>
                  <a:lnTo>
                    <a:pt x="49270" y="24000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" name="Freeform 13">
              <a:extLst>
                <a:ext uri="{FF2B5EF4-FFF2-40B4-BE49-F238E27FC236}">
                  <a16:creationId xmlns:a16="http://schemas.microsoft.com/office/drawing/2014/main" id="{3E794D64-81F8-4D9A-BCE1-F5ED0AAE152D}"/>
                </a:ext>
              </a:extLst>
            </p:cNvPr>
            <p:cNvSpPr/>
            <p:nvPr/>
          </p:nvSpPr>
          <p:spPr>
            <a:xfrm>
              <a:off x="17260315" y="5458814"/>
              <a:ext cx="646192" cy="1244422"/>
            </a:xfrm>
            <a:custGeom>
              <a:avLst/>
              <a:gdLst>
                <a:gd name="connsiteX0" fmla="*/ 75355 w 124625"/>
                <a:gd name="connsiteY0" fmla="*/ 240001 h 240000"/>
                <a:gd name="connsiteX1" fmla="*/ 0 w 124625"/>
                <a:gd name="connsiteY1" fmla="*/ 195363 h 240000"/>
                <a:gd name="connsiteX2" fmla="*/ 0 w 124625"/>
                <a:gd name="connsiteY2" fmla="*/ 0 h 240000"/>
                <a:gd name="connsiteX3" fmla="*/ 124625 w 124625"/>
                <a:gd name="connsiteY3" fmla="*/ 161740 h 240000"/>
                <a:gd name="connsiteX4" fmla="*/ 75355 w 124625"/>
                <a:gd name="connsiteY4" fmla="*/ 240001 h 2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25" h="240000">
                  <a:moveTo>
                    <a:pt x="75355" y="240001"/>
                  </a:moveTo>
                  <a:lnTo>
                    <a:pt x="0" y="195363"/>
                  </a:lnTo>
                  <a:lnTo>
                    <a:pt x="0" y="0"/>
                  </a:lnTo>
                  <a:lnTo>
                    <a:pt x="124625" y="161740"/>
                  </a:lnTo>
                  <a:lnTo>
                    <a:pt x="75355" y="2400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72374682-AC59-4D9C-A82F-E1436D0641DE}"/>
              </a:ext>
            </a:extLst>
          </p:cNvPr>
          <p:cNvGrpSpPr/>
          <p:nvPr/>
        </p:nvGrpSpPr>
        <p:grpSpPr>
          <a:xfrm>
            <a:off x="19244753" y="5337807"/>
            <a:ext cx="4375579" cy="5296425"/>
            <a:chOff x="14514747" y="5458814"/>
            <a:chExt cx="5492639" cy="3564953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23E82CDF-2C78-4E03-8713-961D3146FBF8}"/>
                </a:ext>
              </a:extLst>
            </p:cNvPr>
            <p:cNvSpPr/>
            <p:nvPr/>
          </p:nvSpPr>
          <p:spPr>
            <a:xfrm>
              <a:off x="14514747" y="6293682"/>
              <a:ext cx="5492639" cy="2730085"/>
            </a:xfrm>
            <a:custGeom>
              <a:avLst/>
              <a:gdLst>
                <a:gd name="connsiteX0" fmla="*/ 2102590 w 5492639"/>
                <a:gd name="connsiteY0" fmla="*/ 0 h 2730085"/>
                <a:gd name="connsiteX1" fmla="*/ 2356350 w 5492639"/>
                <a:gd name="connsiteY1" fmla="*/ 403074 h 2730085"/>
                <a:gd name="connsiteX2" fmla="*/ 2745567 w 5492639"/>
                <a:gd name="connsiteY2" fmla="*/ 171623 h 2730085"/>
                <a:gd name="connsiteX3" fmla="*/ 2745567 w 5492639"/>
                <a:gd name="connsiteY3" fmla="*/ 171622 h 2730085"/>
                <a:gd name="connsiteX4" fmla="*/ 2745568 w 5492639"/>
                <a:gd name="connsiteY4" fmla="*/ 171622 h 2730085"/>
                <a:gd name="connsiteX5" fmla="*/ 2745568 w 5492639"/>
                <a:gd name="connsiteY5" fmla="*/ 171622 h 2730085"/>
                <a:gd name="connsiteX6" fmla="*/ 2745568 w 5492639"/>
                <a:gd name="connsiteY6" fmla="*/ 171623 h 2730085"/>
                <a:gd name="connsiteX7" fmla="*/ 3136290 w 5492639"/>
                <a:gd name="connsiteY7" fmla="*/ 403074 h 2730085"/>
                <a:gd name="connsiteX8" fmla="*/ 3389531 w 5492639"/>
                <a:gd name="connsiteY8" fmla="*/ 823 h 2730085"/>
                <a:gd name="connsiteX9" fmla="*/ 5492639 w 5492639"/>
                <a:gd name="connsiteY9" fmla="*/ 2730085 h 2730085"/>
                <a:gd name="connsiteX10" fmla="*/ 2745568 w 5492639"/>
                <a:gd name="connsiteY10" fmla="*/ 2730085 h 2730085"/>
                <a:gd name="connsiteX11" fmla="*/ 2745567 w 5492639"/>
                <a:gd name="connsiteY11" fmla="*/ 2730085 h 2730085"/>
                <a:gd name="connsiteX12" fmla="*/ 0 w 5492639"/>
                <a:gd name="connsiteY12" fmla="*/ 2730085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2745568 w 5492639"/>
                <a:gd name="connsiteY5" fmla="*/ 171623 h 2730085"/>
                <a:gd name="connsiteX6" fmla="*/ 3136290 w 5492639"/>
                <a:gd name="connsiteY6" fmla="*/ 403074 h 2730085"/>
                <a:gd name="connsiteX7" fmla="*/ 3389531 w 5492639"/>
                <a:gd name="connsiteY7" fmla="*/ 823 h 2730085"/>
                <a:gd name="connsiteX8" fmla="*/ 5492639 w 5492639"/>
                <a:gd name="connsiteY8" fmla="*/ 2730085 h 2730085"/>
                <a:gd name="connsiteX9" fmla="*/ 2745568 w 5492639"/>
                <a:gd name="connsiteY9" fmla="*/ 2730085 h 2730085"/>
                <a:gd name="connsiteX10" fmla="*/ 2745567 w 5492639"/>
                <a:gd name="connsiteY10" fmla="*/ 2730085 h 2730085"/>
                <a:gd name="connsiteX11" fmla="*/ 0 w 5492639"/>
                <a:gd name="connsiteY11" fmla="*/ 2730085 h 2730085"/>
                <a:gd name="connsiteX12" fmla="*/ 2102590 w 5492639"/>
                <a:gd name="connsiteY12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2739083 w 5492639"/>
                <a:gd name="connsiteY5" fmla="*/ 191078 h 2730085"/>
                <a:gd name="connsiteX6" fmla="*/ 3136290 w 5492639"/>
                <a:gd name="connsiteY6" fmla="*/ 403074 h 2730085"/>
                <a:gd name="connsiteX7" fmla="*/ 3389531 w 5492639"/>
                <a:gd name="connsiteY7" fmla="*/ 823 h 2730085"/>
                <a:gd name="connsiteX8" fmla="*/ 5492639 w 5492639"/>
                <a:gd name="connsiteY8" fmla="*/ 2730085 h 2730085"/>
                <a:gd name="connsiteX9" fmla="*/ 2745568 w 5492639"/>
                <a:gd name="connsiteY9" fmla="*/ 2730085 h 2730085"/>
                <a:gd name="connsiteX10" fmla="*/ 2745567 w 5492639"/>
                <a:gd name="connsiteY10" fmla="*/ 2730085 h 2730085"/>
                <a:gd name="connsiteX11" fmla="*/ 0 w 5492639"/>
                <a:gd name="connsiteY11" fmla="*/ 2730085 h 2730085"/>
                <a:gd name="connsiteX12" fmla="*/ 2102590 w 5492639"/>
                <a:gd name="connsiteY12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3136290 w 5492639"/>
                <a:gd name="connsiteY5" fmla="*/ 403074 h 2730085"/>
                <a:gd name="connsiteX6" fmla="*/ 3389531 w 5492639"/>
                <a:gd name="connsiteY6" fmla="*/ 823 h 2730085"/>
                <a:gd name="connsiteX7" fmla="*/ 5492639 w 5492639"/>
                <a:gd name="connsiteY7" fmla="*/ 2730085 h 2730085"/>
                <a:gd name="connsiteX8" fmla="*/ 2745568 w 5492639"/>
                <a:gd name="connsiteY8" fmla="*/ 2730085 h 2730085"/>
                <a:gd name="connsiteX9" fmla="*/ 2745567 w 5492639"/>
                <a:gd name="connsiteY9" fmla="*/ 2730085 h 2730085"/>
                <a:gd name="connsiteX10" fmla="*/ 0 w 5492639"/>
                <a:gd name="connsiteY10" fmla="*/ 2730085 h 2730085"/>
                <a:gd name="connsiteX11" fmla="*/ 2102590 w 5492639"/>
                <a:gd name="connsiteY11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2745568 w 5492639"/>
                <a:gd name="connsiteY4" fmla="*/ 171622 h 2730085"/>
                <a:gd name="connsiteX5" fmla="*/ 3389531 w 5492639"/>
                <a:gd name="connsiteY5" fmla="*/ 823 h 2730085"/>
                <a:gd name="connsiteX6" fmla="*/ 5492639 w 5492639"/>
                <a:gd name="connsiteY6" fmla="*/ 2730085 h 2730085"/>
                <a:gd name="connsiteX7" fmla="*/ 2745568 w 5492639"/>
                <a:gd name="connsiteY7" fmla="*/ 2730085 h 2730085"/>
                <a:gd name="connsiteX8" fmla="*/ 2745567 w 5492639"/>
                <a:gd name="connsiteY8" fmla="*/ 2730085 h 2730085"/>
                <a:gd name="connsiteX9" fmla="*/ 0 w 5492639"/>
                <a:gd name="connsiteY9" fmla="*/ 2730085 h 2730085"/>
                <a:gd name="connsiteX10" fmla="*/ 2102590 w 5492639"/>
                <a:gd name="connsiteY10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71622 h 2730085"/>
                <a:gd name="connsiteX4" fmla="*/ 3389531 w 5492639"/>
                <a:gd name="connsiteY4" fmla="*/ 823 h 2730085"/>
                <a:gd name="connsiteX5" fmla="*/ 5492639 w 5492639"/>
                <a:gd name="connsiteY5" fmla="*/ 2730085 h 2730085"/>
                <a:gd name="connsiteX6" fmla="*/ 2745568 w 5492639"/>
                <a:gd name="connsiteY6" fmla="*/ 2730085 h 2730085"/>
                <a:gd name="connsiteX7" fmla="*/ 2745567 w 5492639"/>
                <a:gd name="connsiteY7" fmla="*/ 2730085 h 2730085"/>
                <a:gd name="connsiteX8" fmla="*/ 0 w 5492639"/>
                <a:gd name="connsiteY8" fmla="*/ 2730085 h 2730085"/>
                <a:gd name="connsiteX9" fmla="*/ 2102590 w 5492639"/>
                <a:gd name="connsiteY9" fmla="*/ 0 h 2730085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2745567 w 5492639"/>
                <a:gd name="connsiteY2" fmla="*/ 171622 h 2730085"/>
                <a:gd name="connsiteX3" fmla="*/ 2745568 w 5492639"/>
                <a:gd name="connsiteY3" fmla="*/ 191077 h 2730085"/>
                <a:gd name="connsiteX4" fmla="*/ 3389531 w 5492639"/>
                <a:gd name="connsiteY4" fmla="*/ 823 h 2730085"/>
                <a:gd name="connsiteX5" fmla="*/ 5492639 w 5492639"/>
                <a:gd name="connsiteY5" fmla="*/ 2730085 h 2730085"/>
                <a:gd name="connsiteX6" fmla="*/ 2745568 w 5492639"/>
                <a:gd name="connsiteY6" fmla="*/ 2730085 h 2730085"/>
                <a:gd name="connsiteX7" fmla="*/ 2745567 w 5492639"/>
                <a:gd name="connsiteY7" fmla="*/ 2730085 h 2730085"/>
                <a:gd name="connsiteX8" fmla="*/ 0 w 5492639"/>
                <a:gd name="connsiteY8" fmla="*/ 2730085 h 2730085"/>
                <a:gd name="connsiteX9" fmla="*/ 2102590 w 5492639"/>
                <a:gd name="connsiteY9" fmla="*/ 0 h 2730085"/>
                <a:gd name="connsiteX0" fmla="*/ 2102590 w 5492639"/>
                <a:gd name="connsiteY0" fmla="*/ 157152 h 2887237"/>
                <a:gd name="connsiteX1" fmla="*/ 2745567 w 5492639"/>
                <a:gd name="connsiteY1" fmla="*/ 328775 h 2887237"/>
                <a:gd name="connsiteX2" fmla="*/ 2745567 w 5492639"/>
                <a:gd name="connsiteY2" fmla="*/ 328774 h 2887237"/>
                <a:gd name="connsiteX3" fmla="*/ 3389531 w 5492639"/>
                <a:gd name="connsiteY3" fmla="*/ 157975 h 2887237"/>
                <a:gd name="connsiteX4" fmla="*/ 5492639 w 5492639"/>
                <a:gd name="connsiteY4" fmla="*/ 2887237 h 2887237"/>
                <a:gd name="connsiteX5" fmla="*/ 2745568 w 5492639"/>
                <a:gd name="connsiteY5" fmla="*/ 2887237 h 2887237"/>
                <a:gd name="connsiteX6" fmla="*/ 2745567 w 5492639"/>
                <a:gd name="connsiteY6" fmla="*/ 2887237 h 2887237"/>
                <a:gd name="connsiteX7" fmla="*/ 0 w 5492639"/>
                <a:gd name="connsiteY7" fmla="*/ 2887237 h 2887237"/>
                <a:gd name="connsiteX8" fmla="*/ 2102590 w 5492639"/>
                <a:gd name="connsiteY8" fmla="*/ 157152 h 2887237"/>
                <a:gd name="connsiteX0" fmla="*/ 2102590 w 5492639"/>
                <a:gd name="connsiteY0" fmla="*/ 187139 h 2917224"/>
                <a:gd name="connsiteX1" fmla="*/ 2745567 w 5492639"/>
                <a:gd name="connsiteY1" fmla="*/ 358762 h 2917224"/>
                <a:gd name="connsiteX2" fmla="*/ 2745567 w 5492639"/>
                <a:gd name="connsiteY2" fmla="*/ 358761 h 2917224"/>
                <a:gd name="connsiteX3" fmla="*/ 3389531 w 5492639"/>
                <a:gd name="connsiteY3" fmla="*/ 187962 h 2917224"/>
                <a:gd name="connsiteX4" fmla="*/ 5492639 w 5492639"/>
                <a:gd name="connsiteY4" fmla="*/ 2917224 h 2917224"/>
                <a:gd name="connsiteX5" fmla="*/ 2745568 w 5492639"/>
                <a:gd name="connsiteY5" fmla="*/ 2917224 h 2917224"/>
                <a:gd name="connsiteX6" fmla="*/ 2745567 w 5492639"/>
                <a:gd name="connsiteY6" fmla="*/ 2917224 h 2917224"/>
                <a:gd name="connsiteX7" fmla="*/ 0 w 5492639"/>
                <a:gd name="connsiteY7" fmla="*/ 2917224 h 2917224"/>
                <a:gd name="connsiteX8" fmla="*/ 2102590 w 5492639"/>
                <a:gd name="connsiteY8" fmla="*/ 187139 h 2917224"/>
                <a:gd name="connsiteX0" fmla="*/ 2102590 w 5492639"/>
                <a:gd name="connsiteY0" fmla="*/ 0 h 2730085"/>
                <a:gd name="connsiteX1" fmla="*/ 2745567 w 5492639"/>
                <a:gd name="connsiteY1" fmla="*/ 171623 h 2730085"/>
                <a:gd name="connsiteX2" fmla="*/ 3389531 w 5492639"/>
                <a:gd name="connsiteY2" fmla="*/ 823 h 2730085"/>
                <a:gd name="connsiteX3" fmla="*/ 5492639 w 5492639"/>
                <a:gd name="connsiteY3" fmla="*/ 2730085 h 2730085"/>
                <a:gd name="connsiteX4" fmla="*/ 2745568 w 5492639"/>
                <a:gd name="connsiteY4" fmla="*/ 2730085 h 2730085"/>
                <a:gd name="connsiteX5" fmla="*/ 2745567 w 5492639"/>
                <a:gd name="connsiteY5" fmla="*/ 2730085 h 2730085"/>
                <a:gd name="connsiteX6" fmla="*/ 0 w 5492639"/>
                <a:gd name="connsiteY6" fmla="*/ 2730085 h 2730085"/>
                <a:gd name="connsiteX7" fmla="*/ 2102590 w 5492639"/>
                <a:gd name="connsiteY7" fmla="*/ 0 h 2730085"/>
                <a:gd name="connsiteX0" fmla="*/ 2102590 w 5492639"/>
                <a:gd name="connsiteY0" fmla="*/ 0 h 2730085"/>
                <a:gd name="connsiteX1" fmla="*/ 3389531 w 5492639"/>
                <a:gd name="connsiteY1" fmla="*/ 823 h 2730085"/>
                <a:gd name="connsiteX2" fmla="*/ 5492639 w 5492639"/>
                <a:gd name="connsiteY2" fmla="*/ 2730085 h 2730085"/>
                <a:gd name="connsiteX3" fmla="*/ 2745568 w 5492639"/>
                <a:gd name="connsiteY3" fmla="*/ 2730085 h 2730085"/>
                <a:gd name="connsiteX4" fmla="*/ 2745567 w 5492639"/>
                <a:gd name="connsiteY4" fmla="*/ 2730085 h 2730085"/>
                <a:gd name="connsiteX5" fmla="*/ 0 w 5492639"/>
                <a:gd name="connsiteY5" fmla="*/ 2730085 h 2730085"/>
                <a:gd name="connsiteX6" fmla="*/ 2102590 w 5492639"/>
                <a:gd name="connsiteY6" fmla="*/ 0 h 273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92639" h="2730085">
                  <a:moveTo>
                    <a:pt x="2102590" y="0"/>
                  </a:moveTo>
                  <a:lnTo>
                    <a:pt x="3389531" y="823"/>
                  </a:lnTo>
                  <a:lnTo>
                    <a:pt x="5492639" y="2730085"/>
                  </a:lnTo>
                  <a:lnTo>
                    <a:pt x="2745568" y="2730085"/>
                  </a:lnTo>
                  <a:lnTo>
                    <a:pt x="2745567" y="2730085"/>
                  </a:lnTo>
                  <a:lnTo>
                    <a:pt x="0" y="2730085"/>
                  </a:lnTo>
                  <a:lnTo>
                    <a:pt x="2102590" y="0"/>
                  </a:lnTo>
                  <a:close/>
                </a:path>
              </a:pathLst>
            </a:custGeom>
            <a:solidFill>
              <a:srgbClr val="58135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EB48C022-396A-4F7B-90EE-E57F591170F4}"/>
                </a:ext>
              </a:extLst>
            </p:cNvPr>
            <p:cNvSpPr/>
            <p:nvPr/>
          </p:nvSpPr>
          <p:spPr>
            <a:xfrm>
              <a:off x="14514747" y="6293682"/>
              <a:ext cx="2745567" cy="2730085"/>
            </a:xfrm>
            <a:custGeom>
              <a:avLst/>
              <a:gdLst>
                <a:gd name="connsiteX0" fmla="*/ 2102590 w 2745567"/>
                <a:gd name="connsiteY0" fmla="*/ 0 h 2730085"/>
                <a:gd name="connsiteX1" fmla="*/ 2745567 w 2745567"/>
                <a:gd name="connsiteY1" fmla="*/ 411 h 2730085"/>
                <a:gd name="connsiteX2" fmla="*/ 2745567 w 2745567"/>
                <a:gd name="connsiteY2" fmla="*/ 2730085 h 2730085"/>
                <a:gd name="connsiteX3" fmla="*/ 0 w 2745567"/>
                <a:gd name="connsiteY3" fmla="*/ 2730085 h 273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5567" h="2730085">
                  <a:moveTo>
                    <a:pt x="2102590" y="0"/>
                  </a:moveTo>
                  <a:lnTo>
                    <a:pt x="2745567" y="411"/>
                  </a:lnTo>
                  <a:lnTo>
                    <a:pt x="2745567" y="2730085"/>
                  </a:lnTo>
                  <a:lnTo>
                    <a:pt x="0" y="2730085"/>
                  </a:lnTo>
                  <a:close/>
                </a:path>
              </a:pathLst>
            </a:custGeom>
            <a:solidFill>
              <a:schemeClr val="tx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83" name="Freeform 11">
              <a:extLst>
                <a:ext uri="{FF2B5EF4-FFF2-40B4-BE49-F238E27FC236}">
                  <a16:creationId xmlns:a16="http://schemas.microsoft.com/office/drawing/2014/main" id="{68D70B25-E296-4C5B-A7EA-B24A858D97B5}"/>
                </a:ext>
              </a:extLst>
            </p:cNvPr>
            <p:cNvSpPr/>
            <p:nvPr/>
          </p:nvSpPr>
          <p:spPr>
            <a:xfrm>
              <a:off x="16615627" y="5458814"/>
              <a:ext cx="644688" cy="1244422"/>
            </a:xfrm>
            <a:custGeom>
              <a:avLst/>
              <a:gdLst>
                <a:gd name="connsiteX0" fmla="*/ 49270 w 124335"/>
                <a:gd name="connsiteY0" fmla="*/ 240001 h 240000"/>
                <a:gd name="connsiteX1" fmla="*/ 124335 w 124335"/>
                <a:gd name="connsiteY1" fmla="*/ 195363 h 240000"/>
                <a:gd name="connsiteX2" fmla="*/ 124335 w 124335"/>
                <a:gd name="connsiteY2" fmla="*/ 0 h 240000"/>
                <a:gd name="connsiteX3" fmla="*/ 0 w 124335"/>
                <a:gd name="connsiteY3" fmla="*/ 161740 h 240000"/>
                <a:gd name="connsiteX4" fmla="*/ 49270 w 124335"/>
                <a:gd name="connsiteY4" fmla="*/ 240001 h 2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335" h="240000">
                  <a:moveTo>
                    <a:pt x="49270" y="240001"/>
                  </a:moveTo>
                  <a:lnTo>
                    <a:pt x="124335" y="195363"/>
                  </a:lnTo>
                  <a:lnTo>
                    <a:pt x="124335" y="0"/>
                  </a:lnTo>
                  <a:lnTo>
                    <a:pt x="0" y="161740"/>
                  </a:lnTo>
                  <a:lnTo>
                    <a:pt x="49270" y="24000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4" name="Freeform 13">
              <a:extLst>
                <a:ext uri="{FF2B5EF4-FFF2-40B4-BE49-F238E27FC236}">
                  <a16:creationId xmlns:a16="http://schemas.microsoft.com/office/drawing/2014/main" id="{25545026-DEA9-4C2D-9AD1-563C3334ADAC}"/>
                </a:ext>
              </a:extLst>
            </p:cNvPr>
            <p:cNvSpPr/>
            <p:nvPr/>
          </p:nvSpPr>
          <p:spPr>
            <a:xfrm>
              <a:off x="17260315" y="5458814"/>
              <a:ext cx="646192" cy="1244422"/>
            </a:xfrm>
            <a:custGeom>
              <a:avLst/>
              <a:gdLst>
                <a:gd name="connsiteX0" fmla="*/ 75355 w 124625"/>
                <a:gd name="connsiteY0" fmla="*/ 240001 h 240000"/>
                <a:gd name="connsiteX1" fmla="*/ 0 w 124625"/>
                <a:gd name="connsiteY1" fmla="*/ 195363 h 240000"/>
                <a:gd name="connsiteX2" fmla="*/ 0 w 124625"/>
                <a:gd name="connsiteY2" fmla="*/ 0 h 240000"/>
                <a:gd name="connsiteX3" fmla="*/ 124625 w 124625"/>
                <a:gd name="connsiteY3" fmla="*/ 161740 h 240000"/>
                <a:gd name="connsiteX4" fmla="*/ 75355 w 124625"/>
                <a:gd name="connsiteY4" fmla="*/ 240001 h 2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25" h="240000">
                  <a:moveTo>
                    <a:pt x="75355" y="240001"/>
                  </a:moveTo>
                  <a:lnTo>
                    <a:pt x="0" y="195363"/>
                  </a:lnTo>
                  <a:lnTo>
                    <a:pt x="0" y="0"/>
                  </a:lnTo>
                  <a:lnTo>
                    <a:pt x="124625" y="161740"/>
                  </a:lnTo>
                  <a:lnTo>
                    <a:pt x="75355" y="2400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88" name="Content Placeholder 2">
            <a:extLst>
              <a:ext uri="{FF2B5EF4-FFF2-40B4-BE49-F238E27FC236}">
                <a16:creationId xmlns:a16="http://schemas.microsoft.com/office/drawing/2014/main" id="{E282733D-C75A-4577-BE97-70AAE89780A7}"/>
              </a:ext>
            </a:extLst>
          </p:cNvPr>
          <p:cNvSpPr txBox="1">
            <a:spLocks/>
          </p:cNvSpPr>
          <p:nvPr/>
        </p:nvSpPr>
        <p:spPr>
          <a:xfrm>
            <a:off x="776377" y="8845036"/>
            <a:ext cx="2245212" cy="1110106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1117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562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2006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451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895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5pPr>
            <a:lvl6pPr marL="32512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6pPr>
            <a:lvl7pPr marL="36068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7pPr>
            <a:lvl8pPr marL="39624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8pPr>
            <a:lvl9pPr marL="43180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9pPr>
          </a:lstStyle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3000" kern="0" dirty="0">
                <a:solidFill>
                  <a:srgbClr val="25116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Zero-trust security for 6G</a:t>
            </a:r>
          </a:p>
          <a:p>
            <a:pPr marL="0" indent="0">
              <a:buNone/>
            </a:pPr>
            <a:endParaRPr lang="en-US" sz="3500" b="1" kern="0" dirty="0">
              <a:solidFill>
                <a:srgbClr val="25116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82D7E2C0-66C7-4C70-B9F8-93CFDB6E06B1}"/>
              </a:ext>
            </a:extLst>
          </p:cNvPr>
          <p:cNvSpPr txBox="1">
            <a:spLocks/>
          </p:cNvSpPr>
          <p:nvPr/>
        </p:nvSpPr>
        <p:spPr>
          <a:xfrm>
            <a:off x="3410608" y="7982892"/>
            <a:ext cx="2271775" cy="111010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1117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562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2006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451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895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5pPr>
            <a:lvl6pPr marL="32512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6pPr>
            <a:lvl7pPr marL="36068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7pPr>
            <a:lvl8pPr marL="39624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8pPr>
            <a:lvl9pPr marL="43180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9pPr>
          </a:lstStyle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3000" dirty="0">
                <a:solidFill>
                  <a:srgbClr val="25116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Detection and mitigation of 6G attacks</a:t>
            </a:r>
            <a:endParaRPr lang="en-US" sz="3500" b="1" kern="0" dirty="0">
              <a:solidFill>
                <a:srgbClr val="25116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2" name="Content Placeholder 2">
            <a:extLst>
              <a:ext uri="{FF2B5EF4-FFF2-40B4-BE49-F238E27FC236}">
                <a16:creationId xmlns:a16="http://schemas.microsoft.com/office/drawing/2014/main" id="{3657E0A2-9E27-4C13-9EF9-DC8635A927C1}"/>
              </a:ext>
            </a:extLst>
          </p:cNvPr>
          <p:cNvSpPr txBox="1">
            <a:spLocks/>
          </p:cNvSpPr>
          <p:nvPr/>
        </p:nvSpPr>
        <p:spPr>
          <a:xfrm>
            <a:off x="5682383" y="7648220"/>
            <a:ext cx="2183450" cy="1110106"/>
          </a:xfrm>
          <a:prstGeom prst="rect">
            <a:avLst/>
          </a:prstGeom>
        </p:spPr>
        <p:txBody>
          <a:bodyPr>
            <a:normAutofit/>
          </a:bodyPr>
          <a:lstStyle>
            <a:lvl1pPr marL="1117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562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2006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451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895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5pPr>
            <a:lvl6pPr marL="32512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6pPr>
            <a:lvl7pPr marL="36068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7pPr>
            <a:lvl8pPr marL="39624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8pPr>
            <a:lvl9pPr marL="43180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9pPr>
          </a:lstStyle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dirty="0">
                <a:solidFill>
                  <a:srgbClr val="25116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Trusted AI/ML for 6G</a:t>
            </a:r>
            <a:endParaRPr lang="en-US" sz="2600" b="1" kern="0" dirty="0">
              <a:solidFill>
                <a:srgbClr val="25116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3" name="Content Placeholder 2">
            <a:extLst>
              <a:ext uri="{FF2B5EF4-FFF2-40B4-BE49-F238E27FC236}">
                <a16:creationId xmlns:a16="http://schemas.microsoft.com/office/drawing/2014/main" id="{1F7E9049-FC01-4768-B00B-537B7967A116}"/>
              </a:ext>
            </a:extLst>
          </p:cNvPr>
          <p:cNvSpPr txBox="1">
            <a:spLocks/>
          </p:cNvSpPr>
          <p:nvPr/>
        </p:nvSpPr>
        <p:spPr>
          <a:xfrm>
            <a:off x="7810704" y="6361014"/>
            <a:ext cx="2790204" cy="1110106"/>
          </a:xfrm>
          <a:prstGeom prst="rect">
            <a:avLst/>
          </a:prstGeom>
        </p:spPr>
        <p:txBody>
          <a:bodyPr>
            <a:noAutofit/>
          </a:bodyPr>
          <a:lstStyle>
            <a:lvl1pPr marL="1117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562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2006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451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895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5pPr>
            <a:lvl6pPr marL="32512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6pPr>
            <a:lvl7pPr marL="36068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7pPr>
            <a:lvl8pPr marL="39624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8pPr>
            <a:lvl9pPr marL="43180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9pPr>
          </a:lstStyle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dirty="0">
                <a:solidFill>
                  <a:srgbClr val="25116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6G posture management and supply chain security</a:t>
            </a:r>
          </a:p>
        </p:txBody>
      </p:sp>
      <p:sp>
        <p:nvSpPr>
          <p:cNvPr id="94" name="Content Placeholder 2">
            <a:extLst>
              <a:ext uri="{FF2B5EF4-FFF2-40B4-BE49-F238E27FC236}">
                <a16:creationId xmlns:a16="http://schemas.microsoft.com/office/drawing/2014/main" id="{A1F5E8A5-506C-4EB9-ADB0-A03E84DBE62E}"/>
              </a:ext>
            </a:extLst>
          </p:cNvPr>
          <p:cNvSpPr txBox="1">
            <a:spLocks/>
          </p:cNvSpPr>
          <p:nvPr/>
        </p:nvSpPr>
        <p:spPr>
          <a:xfrm>
            <a:off x="10545779" y="6422599"/>
            <a:ext cx="2790204" cy="1433992"/>
          </a:xfrm>
          <a:prstGeom prst="rect">
            <a:avLst/>
          </a:prstGeom>
        </p:spPr>
        <p:txBody>
          <a:bodyPr>
            <a:normAutofit/>
          </a:bodyPr>
          <a:lstStyle>
            <a:lvl1pPr marL="1117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562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2006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451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895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5pPr>
            <a:lvl6pPr marL="32512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6pPr>
            <a:lvl7pPr marL="36068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7pPr>
            <a:lvl8pPr marL="39624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8pPr>
            <a:lvl9pPr marL="43180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9pPr>
          </a:lstStyle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dirty="0">
                <a:solidFill>
                  <a:srgbClr val="25116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6G open-source software security</a:t>
            </a:r>
            <a:endParaRPr lang="en-US" sz="2600" b="1" kern="0" dirty="0">
              <a:solidFill>
                <a:srgbClr val="25116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5" name="Content Placeholder 2">
            <a:extLst>
              <a:ext uri="{FF2B5EF4-FFF2-40B4-BE49-F238E27FC236}">
                <a16:creationId xmlns:a16="http://schemas.microsoft.com/office/drawing/2014/main" id="{071EF8F9-8789-4BD4-9A3D-995E12BB20B4}"/>
              </a:ext>
            </a:extLst>
          </p:cNvPr>
          <p:cNvSpPr txBox="1">
            <a:spLocks/>
          </p:cNvSpPr>
          <p:nvPr/>
        </p:nvSpPr>
        <p:spPr>
          <a:xfrm>
            <a:off x="13034722" y="5736591"/>
            <a:ext cx="2618150" cy="754178"/>
          </a:xfrm>
          <a:prstGeom prst="rect">
            <a:avLst/>
          </a:prstGeom>
        </p:spPr>
        <p:txBody>
          <a:bodyPr>
            <a:noAutofit/>
          </a:bodyPr>
          <a:lstStyle>
            <a:lvl1pPr marL="1117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562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2006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451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895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5pPr>
            <a:lvl6pPr marL="32512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6pPr>
            <a:lvl7pPr marL="36068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7pPr>
            <a:lvl8pPr marL="39624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8pPr>
            <a:lvl9pPr marL="43180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9pPr>
          </a:lstStyle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dirty="0">
                <a:solidFill>
                  <a:srgbClr val="25116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Quantum-safe technologies for 6G</a:t>
            </a:r>
            <a:endParaRPr lang="en-US" sz="2600" b="1" kern="0" dirty="0">
              <a:solidFill>
                <a:srgbClr val="25116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6" name="Content Placeholder 2">
            <a:extLst>
              <a:ext uri="{FF2B5EF4-FFF2-40B4-BE49-F238E27FC236}">
                <a16:creationId xmlns:a16="http://schemas.microsoft.com/office/drawing/2014/main" id="{68557F98-6C72-42F4-87C1-B3149E9587B2}"/>
              </a:ext>
            </a:extLst>
          </p:cNvPr>
          <p:cNvSpPr txBox="1">
            <a:spLocks/>
          </p:cNvSpPr>
          <p:nvPr/>
        </p:nvSpPr>
        <p:spPr>
          <a:xfrm>
            <a:off x="15652872" y="5636548"/>
            <a:ext cx="1931311" cy="1110106"/>
          </a:xfrm>
          <a:prstGeom prst="rect">
            <a:avLst/>
          </a:prstGeom>
        </p:spPr>
        <p:txBody>
          <a:bodyPr>
            <a:normAutofit/>
          </a:bodyPr>
          <a:lstStyle>
            <a:lvl1pPr marL="1117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562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2006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451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895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5pPr>
            <a:lvl6pPr marL="32512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6pPr>
            <a:lvl7pPr marL="36068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7pPr>
            <a:lvl8pPr marL="39624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8pPr>
            <a:lvl9pPr marL="43180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9pPr>
          </a:lstStyle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kern="0" dirty="0">
                <a:solidFill>
                  <a:srgbClr val="25116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DLT for 6G security</a:t>
            </a:r>
          </a:p>
          <a:p>
            <a:pPr marL="0" indent="0">
              <a:buNone/>
            </a:pPr>
            <a:endParaRPr lang="en-US" sz="3500" b="1" kern="0" dirty="0">
              <a:solidFill>
                <a:srgbClr val="25116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7" name="Content Placeholder 2">
            <a:extLst>
              <a:ext uri="{FF2B5EF4-FFF2-40B4-BE49-F238E27FC236}">
                <a16:creationId xmlns:a16="http://schemas.microsoft.com/office/drawing/2014/main" id="{4BD8AE57-8BE2-44C5-8A18-CC25ED17BBC9}"/>
              </a:ext>
            </a:extLst>
          </p:cNvPr>
          <p:cNvSpPr txBox="1">
            <a:spLocks/>
          </p:cNvSpPr>
          <p:nvPr/>
        </p:nvSpPr>
        <p:spPr>
          <a:xfrm>
            <a:off x="18121417" y="4291112"/>
            <a:ext cx="2079410" cy="1110106"/>
          </a:xfrm>
          <a:prstGeom prst="rect">
            <a:avLst/>
          </a:prstGeom>
        </p:spPr>
        <p:txBody>
          <a:bodyPr>
            <a:noAutofit/>
          </a:bodyPr>
          <a:lstStyle>
            <a:lvl1pPr marL="1117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562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2006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451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895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5pPr>
            <a:lvl6pPr marL="32512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6pPr>
            <a:lvl7pPr marL="36068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7pPr>
            <a:lvl8pPr marL="39624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8pPr>
            <a:lvl9pPr marL="43180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9pPr>
          </a:lstStyle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dirty="0">
                <a:solidFill>
                  <a:srgbClr val="25116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Physical layer security for 6G</a:t>
            </a:r>
            <a:endParaRPr lang="en-US" sz="2600" b="1" kern="0" dirty="0">
              <a:solidFill>
                <a:srgbClr val="25116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8" name="Content Placeholder 2">
            <a:extLst>
              <a:ext uri="{FF2B5EF4-FFF2-40B4-BE49-F238E27FC236}">
                <a16:creationId xmlns:a16="http://schemas.microsoft.com/office/drawing/2014/main" id="{1F5FED23-8843-4F40-A1FD-6A2AE68C3429}"/>
              </a:ext>
            </a:extLst>
          </p:cNvPr>
          <p:cNvSpPr txBox="1">
            <a:spLocks/>
          </p:cNvSpPr>
          <p:nvPr/>
        </p:nvSpPr>
        <p:spPr>
          <a:xfrm>
            <a:off x="20200827" y="3556879"/>
            <a:ext cx="2659173" cy="663615"/>
          </a:xfrm>
          <a:prstGeom prst="rect">
            <a:avLst/>
          </a:prstGeom>
        </p:spPr>
        <p:txBody>
          <a:bodyPr>
            <a:noAutofit/>
          </a:bodyPr>
          <a:lstStyle>
            <a:lvl1pPr marL="1117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562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2006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4511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8956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5pPr>
            <a:lvl6pPr marL="32512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6pPr>
            <a:lvl7pPr marL="36068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7pPr>
            <a:lvl8pPr marL="39624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8pPr>
            <a:lvl9pPr marL="4318000" marR="0" indent="-800100" algn="l" defTabSz="825500" eaLnBrk="1" latinLnBrk="0" hangingPunct="1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"/>
              </a:defRPr>
            </a:lvl9pPr>
          </a:lstStyle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kern="0" dirty="0">
                <a:solidFill>
                  <a:srgbClr val="25116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Energy-aware resource management for 6G</a:t>
            </a:r>
            <a:endParaRPr lang="en-US" sz="2600" b="1" kern="0" dirty="0">
              <a:solidFill>
                <a:srgbClr val="25116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02D5902E-2006-4910-98BC-447285120707}"/>
              </a:ext>
            </a:extLst>
          </p:cNvPr>
          <p:cNvSpPr/>
          <p:nvPr/>
        </p:nvSpPr>
        <p:spPr>
          <a:xfrm>
            <a:off x="1477501" y="7710833"/>
            <a:ext cx="844416" cy="66361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>
            <a:solidFill>
              <a:schemeClr val="lt1">
                <a:hueOff val="0"/>
                <a:satOff val="0"/>
                <a:lumOff val="0"/>
              </a:schemeClr>
            </a:solidFill>
            <a:miter lim="400000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  <a:latin typeface="Bookman Old Style" panose="02050604050505020204" pitchFamily="18" charset="0"/>
                <a:sym typeface="Gill Sans"/>
              </a:rPr>
              <a:t>1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B0BDD9C0-1C51-4F89-AACB-07D40872B126}"/>
              </a:ext>
            </a:extLst>
          </p:cNvPr>
          <p:cNvSpPr/>
          <p:nvPr/>
        </p:nvSpPr>
        <p:spPr>
          <a:xfrm>
            <a:off x="4147965" y="6977770"/>
            <a:ext cx="844416" cy="663615"/>
          </a:xfrm>
          <a:prstGeom prst="ellipse">
            <a:avLst/>
          </a:prstGeom>
          <a:solidFill>
            <a:srgbClr val="CDC6D8"/>
          </a:solidFill>
          <a:ln w="12700" cap="flat">
            <a:solidFill>
              <a:schemeClr val="lt1">
                <a:hueOff val="0"/>
                <a:satOff val="0"/>
                <a:lumOff val="0"/>
              </a:schemeClr>
            </a:solidFill>
            <a:miter lim="400000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Bookman Old Style" panose="02050604050505020204" pitchFamily="18" charset="0"/>
                <a:sym typeface="Gill Sans"/>
              </a:rPr>
              <a:t>2</a:t>
            </a:r>
            <a:endParaRPr kumimoji="0" lang="en-US" sz="24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Bookman Old Style" panose="02050604050505020204" pitchFamily="18" charset="0"/>
              <a:sym typeface="Gill Sans"/>
            </a:endParaRPr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094B0F09-E2C7-43ED-A8F1-E3C76C23C65D}"/>
              </a:ext>
            </a:extLst>
          </p:cNvPr>
          <p:cNvSpPr/>
          <p:nvPr/>
        </p:nvSpPr>
        <p:spPr>
          <a:xfrm>
            <a:off x="6299637" y="6529192"/>
            <a:ext cx="844416" cy="663615"/>
          </a:xfrm>
          <a:prstGeom prst="ellipse">
            <a:avLst/>
          </a:prstGeom>
          <a:solidFill>
            <a:srgbClr val="CDC6D8"/>
          </a:solidFill>
          <a:ln w="12700" cap="flat">
            <a:solidFill>
              <a:schemeClr val="lt1">
                <a:hueOff val="0"/>
                <a:satOff val="0"/>
                <a:lumOff val="0"/>
              </a:schemeClr>
            </a:solidFill>
            <a:miter lim="400000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Bookman Old Style" panose="02050604050505020204" pitchFamily="18" charset="0"/>
                <a:sym typeface="Gill Sans"/>
              </a:rPr>
              <a:t>3</a:t>
            </a:r>
            <a:endParaRPr kumimoji="0" lang="en-US" sz="24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Bookman Old Style" panose="02050604050505020204" pitchFamily="18" charset="0"/>
              <a:sym typeface="Gill Sans"/>
            </a:endParaRP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F667C5B4-3FBD-423A-B69B-40E14EDD50A2}"/>
              </a:ext>
            </a:extLst>
          </p:cNvPr>
          <p:cNvSpPr/>
          <p:nvPr/>
        </p:nvSpPr>
        <p:spPr>
          <a:xfrm>
            <a:off x="8824103" y="5509780"/>
            <a:ext cx="844416" cy="663615"/>
          </a:xfrm>
          <a:prstGeom prst="ellipse">
            <a:avLst/>
          </a:prstGeom>
          <a:solidFill>
            <a:srgbClr val="CDC6D8"/>
          </a:solidFill>
          <a:ln w="12700" cap="flat">
            <a:solidFill>
              <a:schemeClr val="lt1">
                <a:hueOff val="0"/>
                <a:satOff val="0"/>
                <a:lumOff val="0"/>
              </a:schemeClr>
            </a:solidFill>
            <a:miter lim="400000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Bookman Old Style" panose="02050604050505020204" pitchFamily="18" charset="0"/>
                <a:sym typeface="Gill Sans"/>
              </a:rPr>
              <a:t>4</a:t>
            </a:r>
            <a:endParaRPr kumimoji="0" lang="en-US" sz="24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Bookman Old Style" panose="02050604050505020204" pitchFamily="18" charset="0"/>
              <a:sym typeface="Gill Sans"/>
            </a:endParaRP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6298EAE6-7E29-4590-B683-E5E033A457BB}"/>
              </a:ext>
            </a:extLst>
          </p:cNvPr>
          <p:cNvSpPr/>
          <p:nvPr/>
        </p:nvSpPr>
        <p:spPr>
          <a:xfrm>
            <a:off x="11518673" y="5404784"/>
            <a:ext cx="844416" cy="663615"/>
          </a:xfrm>
          <a:prstGeom prst="ellipse">
            <a:avLst/>
          </a:prstGeom>
          <a:solidFill>
            <a:srgbClr val="A89CBB"/>
          </a:solidFill>
          <a:ln w="12700" cap="flat">
            <a:solidFill>
              <a:schemeClr val="lt1">
                <a:hueOff val="0"/>
                <a:satOff val="0"/>
                <a:lumOff val="0"/>
              </a:schemeClr>
            </a:solidFill>
            <a:miter lim="400000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Bookman Old Style" panose="02050604050505020204" pitchFamily="18" charset="0"/>
                <a:sym typeface="Gill Sans"/>
              </a:rPr>
              <a:t>5</a:t>
            </a:r>
            <a:endParaRPr kumimoji="0" lang="en-US" sz="24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Bookman Old Style" panose="02050604050505020204" pitchFamily="18" charset="0"/>
              <a:sym typeface="Gill Sans"/>
            </a:endParaRPr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8500A09C-E779-4E49-A84F-BF3DACAAC429}"/>
              </a:ext>
            </a:extLst>
          </p:cNvPr>
          <p:cNvSpPr/>
          <p:nvPr/>
        </p:nvSpPr>
        <p:spPr>
          <a:xfrm>
            <a:off x="13857496" y="4846165"/>
            <a:ext cx="844416" cy="663615"/>
          </a:xfrm>
          <a:prstGeom prst="ellipse">
            <a:avLst/>
          </a:prstGeom>
          <a:solidFill>
            <a:srgbClr val="A89CBB"/>
          </a:solidFill>
          <a:ln w="12700" cap="flat">
            <a:solidFill>
              <a:schemeClr val="lt1">
                <a:hueOff val="0"/>
                <a:satOff val="0"/>
                <a:lumOff val="0"/>
              </a:schemeClr>
            </a:solidFill>
            <a:miter lim="400000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Bookman Old Style" panose="02050604050505020204" pitchFamily="18" charset="0"/>
                <a:sym typeface="Gill Sans"/>
              </a:rPr>
              <a:t>6</a:t>
            </a:r>
            <a:endParaRPr kumimoji="0" lang="en-US" sz="24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Bookman Old Style" panose="02050604050505020204" pitchFamily="18" charset="0"/>
              <a:sym typeface="Gill Sans"/>
            </a:endParaRPr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3EEB7A1E-00EF-4AE7-BF0D-36B41AA4D7FF}"/>
              </a:ext>
            </a:extLst>
          </p:cNvPr>
          <p:cNvSpPr/>
          <p:nvPr/>
        </p:nvSpPr>
        <p:spPr>
          <a:xfrm>
            <a:off x="16196319" y="4778637"/>
            <a:ext cx="844416" cy="663615"/>
          </a:xfrm>
          <a:prstGeom prst="ellipse">
            <a:avLst/>
          </a:prstGeom>
          <a:solidFill>
            <a:srgbClr val="58135E"/>
          </a:solidFill>
          <a:ln w="12700" cap="flat">
            <a:solidFill>
              <a:schemeClr val="lt1">
                <a:hueOff val="0"/>
                <a:satOff val="0"/>
                <a:lumOff val="0"/>
              </a:schemeClr>
            </a:solidFill>
            <a:miter lim="400000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Bookman Old Style" panose="02050604050505020204" pitchFamily="18" charset="0"/>
                <a:sym typeface="Gill Sans"/>
              </a:rPr>
              <a:t>7</a:t>
            </a:r>
            <a:endParaRPr kumimoji="0" lang="en-US" sz="24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Bookman Old Style" panose="02050604050505020204" pitchFamily="18" charset="0"/>
              <a:sym typeface="Gill Sans"/>
            </a:endParaRPr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95400385-D484-4734-8031-E3FE07013445}"/>
              </a:ext>
            </a:extLst>
          </p:cNvPr>
          <p:cNvSpPr/>
          <p:nvPr/>
        </p:nvSpPr>
        <p:spPr>
          <a:xfrm>
            <a:off x="18589152" y="3377699"/>
            <a:ext cx="844416" cy="663615"/>
          </a:xfrm>
          <a:prstGeom prst="ellipse">
            <a:avLst/>
          </a:prstGeom>
          <a:solidFill>
            <a:srgbClr val="58135E"/>
          </a:solidFill>
          <a:ln w="12700" cap="flat">
            <a:solidFill>
              <a:schemeClr val="lt1">
                <a:hueOff val="0"/>
                <a:satOff val="0"/>
                <a:lumOff val="0"/>
              </a:schemeClr>
            </a:solidFill>
            <a:miter lim="400000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Bookman Old Style" panose="02050604050505020204" pitchFamily="18" charset="0"/>
                <a:sym typeface="Gill Sans"/>
              </a:rPr>
              <a:t>8</a:t>
            </a:r>
            <a:endParaRPr kumimoji="0" lang="en-US" sz="24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Bookman Old Style" panose="02050604050505020204" pitchFamily="18" charset="0"/>
              <a:sym typeface="Gill Sans"/>
            </a:endParaRPr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174912BF-3C34-4304-A8EF-94688D4E54E1}"/>
              </a:ext>
            </a:extLst>
          </p:cNvPr>
          <p:cNvSpPr/>
          <p:nvPr/>
        </p:nvSpPr>
        <p:spPr>
          <a:xfrm>
            <a:off x="21108205" y="2714084"/>
            <a:ext cx="844416" cy="663615"/>
          </a:xfrm>
          <a:prstGeom prst="ellipse">
            <a:avLst/>
          </a:prstGeom>
          <a:solidFill>
            <a:srgbClr val="58135E"/>
          </a:solidFill>
          <a:ln w="12700" cap="flat">
            <a:solidFill>
              <a:schemeClr val="lt1">
                <a:hueOff val="0"/>
                <a:satOff val="0"/>
                <a:lumOff val="0"/>
              </a:schemeClr>
            </a:solidFill>
            <a:miter lim="400000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  <a:latin typeface="Bookman Old Style" panose="02050604050505020204" pitchFamily="18" charset="0"/>
                <a:sym typeface="Gill Sans"/>
              </a:rPr>
              <a:t>9</a:t>
            </a:r>
          </a:p>
        </p:txBody>
      </p:sp>
      <p:grpSp>
        <p:nvGrpSpPr>
          <p:cNvPr id="121" name="Graphic 5">
            <a:extLst>
              <a:ext uri="{FF2B5EF4-FFF2-40B4-BE49-F238E27FC236}">
                <a16:creationId xmlns:a16="http://schemas.microsoft.com/office/drawing/2014/main" id="{08588C67-B265-47B4-A535-89E268395839}"/>
              </a:ext>
            </a:extLst>
          </p:cNvPr>
          <p:cNvGrpSpPr/>
          <p:nvPr/>
        </p:nvGrpSpPr>
        <p:grpSpPr>
          <a:xfrm>
            <a:off x="9299230" y="10221528"/>
            <a:ext cx="248293" cy="410865"/>
            <a:chOff x="6294240" y="5831039"/>
            <a:chExt cx="60283" cy="139131"/>
          </a:xfrm>
        </p:grpSpPr>
        <p:sp>
          <p:nvSpPr>
            <p:cNvPr id="122" name="Freeform 27">
              <a:extLst>
                <a:ext uri="{FF2B5EF4-FFF2-40B4-BE49-F238E27FC236}">
                  <a16:creationId xmlns:a16="http://schemas.microsoft.com/office/drawing/2014/main" id="{D74FE290-0DE4-4A8E-9E57-D16B51EB33A7}"/>
                </a:ext>
              </a:extLst>
            </p:cNvPr>
            <p:cNvSpPr/>
            <p:nvPr/>
          </p:nvSpPr>
          <p:spPr>
            <a:xfrm>
              <a:off x="6316267" y="5912199"/>
              <a:ext cx="15940" cy="57971"/>
            </a:xfrm>
            <a:custGeom>
              <a:avLst/>
              <a:gdLst>
                <a:gd name="connsiteX0" fmla="*/ 0 w 15940"/>
                <a:gd name="connsiteY0" fmla="*/ 0 h 57971"/>
                <a:gd name="connsiteX1" fmla="*/ 15940 w 15940"/>
                <a:gd name="connsiteY1" fmla="*/ 0 h 57971"/>
                <a:gd name="connsiteX2" fmla="*/ 15940 w 15940"/>
                <a:gd name="connsiteY2" fmla="*/ 57972 h 57971"/>
                <a:gd name="connsiteX3" fmla="*/ 0 w 15940"/>
                <a:gd name="connsiteY3" fmla="*/ 57972 h 5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40" h="57971">
                  <a:moveTo>
                    <a:pt x="0" y="0"/>
                  </a:moveTo>
                  <a:lnTo>
                    <a:pt x="15940" y="0"/>
                  </a:lnTo>
                  <a:lnTo>
                    <a:pt x="15940" y="57972"/>
                  </a:lnTo>
                  <a:lnTo>
                    <a:pt x="0" y="57972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3" name="Freeform 28">
              <a:extLst>
                <a:ext uri="{FF2B5EF4-FFF2-40B4-BE49-F238E27FC236}">
                  <a16:creationId xmlns:a16="http://schemas.microsoft.com/office/drawing/2014/main" id="{0F2C4649-DD77-4CC5-A52B-21C35658276B}"/>
                </a:ext>
              </a:extLst>
            </p:cNvPr>
            <p:cNvSpPr/>
            <p:nvPr/>
          </p:nvSpPr>
          <p:spPr>
            <a:xfrm>
              <a:off x="6294240" y="5831039"/>
              <a:ext cx="30141" cy="101739"/>
            </a:xfrm>
            <a:custGeom>
              <a:avLst/>
              <a:gdLst>
                <a:gd name="connsiteX0" fmla="*/ 30142 w 30141"/>
                <a:gd name="connsiteY0" fmla="*/ 0 h 101739"/>
                <a:gd name="connsiteX1" fmla="*/ 0 w 30141"/>
                <a:gd name="connsiteY1" fmla="*/ 101739 h 101739"/>
                <a:gd name="connsiteX2" fmla="*/ 30142 w 30141"/>
                <a:gd name="connsiteY2" fmla="*/ 101739 h 101739"/>
                <a:gd name="connsiteX3" fmla="*/ 30142 w 30141"/>
                <a:gd name="connsiteY3" fmla="*/ 0 h 1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41" h="101739">
                  <a:moveTo>
                    <a:pt x="30142" y="0"/>
                  </a:moveTo>
                  <a:lnTo>
                    <a:pt x="0" y="101739"/>
                  </a:lnTo>
                  <a:lnTo>
                    <a:pt x="30142" y="101739"/>
                  </a:lnTo>
                  <a:lnTo>
                    <a:pt x="30142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4" name="Freeform 29">
              <a:extLst>
                <a:ext uri="{FF2B5EF4-FFF2-40B4-BE49-F238E27FC236}">
                  <a16:creationId xmlns:a16="http://schemas.microsoft.com/office/drawing/2014/main" id="{A0D4BF5C-034C-43C1-984B-E740D3A06ADA}"/>
                </a:ext>
              </a:extLst>
            </p:cNvPr>
            <p:cNvSpPr/>
            <p:nvPr/>
          </p:nvSpPr>
          <p:spPr>
            <a:xfrm>
              <a:off x="6324382" y="5831039"/>
              <a:ext cx="30141" cy="101739"/>
            </a:xfrm>
            <a:custGeom>
              <a:avLst/>
              <a:gdLst>
                <a:gd name="connsiteX0" fmla="*/ 0 w 30141"/>
                <a:gd name="connsiteY0" fmla="*/ 0 h 101739"/>
                <a:gd name="connsiteX1" fmla="*/ 30142 w 30141"/>
                <a:gd name="connsiteY1" fmla="*/ 101739 h 101739"/>
                <a:gd name="connsiteX2" fmla="*/ 0 w 30141"/>
                <a:gd name="connsiteY2" fmla="*/ 101739 h 101739"/>
                <a:gd name="connsiteX3" fmla="*/ 0 w 30141"/>
                <a:gd name="connsiteY3" fmla="*/ 0 h 1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41" h="101739">
                  <a:moveTo>
                    <a:pt x="0" y="0"/>
                  </a:moveTo>
                  <a:lnTo>
                    <a:pt x="30142" y="101739"/>
                  </a:lnTo>
                  <a:lnTo>
                    <a:pt x="0" y="1017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25" name="Graphic 5">
            <a:extLst>
              <a:ext uri="{FF2B5EF4-FFF2-40B4-BE49-F238E27FC236}">
                <a16:creationId xmlns:a16="http://schemas.microsoft.com/office/drawing/2014/main" id="{33CD661A-ACC1-4BB7-AECF-40F8F13D3552}"/>
              </a:ext>
            </a:extLst>
          </p:cNvPr>
          <p:cNvGrpSpPr/>
          <p:nvPr/>
        </p:nvGrpSpPr>
        <p:grpSpPr>
          <a:xfrm>
            <a:off x="9715924" y="10315688"/>
            <a:ext cx="192188" cy="316706"/>
            <a:chOff x="6395389" y="5862923"/>
            <a:chExt cx="46661" cy="107246"/>
          </a:xfrm>
        </p:grpSpPr>
        <p:sp>
          <p:nvSpPr>
            <p:cNvPr id="126" name="Freeform 46">
              <a:extLst>
                <a:ext uri="{FF2B5EF4-FFF2-40B4-BE49-F238E27FC236}">
                  <a16:creationId xmlns:a16="http://schemas.microsoft.com/office/drawing/2014/main" id="{5D555514-64B1-43B7-9C9A-9353282E07E2}"/>
                </a:ext>
              </a:extLst>
            </p:cNvPr>
            <p:cNvSpPr/>
            <p:nvPr/>
          </p:nvSpPr>
          <p:spPr>
            <a:xfrm>
              <a:off x="6412489" y="5925532"/>
              <a:ext cx="12172" cy="44637"/>
            </a:xfrm>
            <a:custGeom>
              <a:avLst/>
              <a:gdLst>
                <a:gd name="connsiteX0" fmla="*/ 0 w 12172"/>
                <a:gd name="connsiteY0" fmla="*/ 0 h 44637"/>
                <a:gd name="connsiteX1" fmla="*/ 12172 w 12172"/>
                <a:gd name="connsiteY1" fmla="*/ 0 h 44637"/>
                <a:gd name="connsiteX2" fmla="*/ 12172 w 12172"/>
                <a:gd name="connsiteY2" fmla="*/ 44637 h 44637"/>
                <a:gd name="connsiteX3" fmla="*/ 0 w 12172"/>
                <a:gd name="connsiteY3" fmla="*/ 44637 h 4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72" h="44637">
                  <a:moveTo>
                    <a:pt x="0" y="0"/>
                  </a:moveTo>
                  <a:lnTo>
                    <a:pt x="12172" y="0"/>
                  </a:lnTo>
                  <a:lnTo>
                    <a:pt x="12172" y="44637"/>
                  </a:lnTo>
                  <a:lnTo>
                    <a:pt x="0" y="44637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7" name="Freeform 47">
              <a:extLst>
                <a:ext uri="{FF2B5EF4-FFF2-40B4-BE49-F238E27FC236}">
                  <a16:creationId xmlns:a16="http://schemas.microsoft.com/office/drawing/2014/main" id="{DEC64272-63E4-4909-8ADC-0828377D9A8D}"/>
                </a:ext>
              </a:extLst>
            </p:cNvPr>
            <p:cNvSpPr/>
            <p:nvPr/>
          </p:nvSpPr>
          <p:spPr>
            <a:xfrm>
              <a:off x="6395389" y="5862923"/>
              <a:ext cx="23186" cy="78550"/>
            </a:xfrm>
            <a:custGeom>
              <a:avLst/>
              <a:gdLst>
                <a:gd name="connsiteX0" fmla="*/ 23186 w 23186"/>
                <a:gd name="connsiteY0" fmla="*/ 0 h 78550"/>
                <a:gd name="connsiteX1" fmla="*/ 0 w 23186"/>
                <a:gd name="connsiteY1" fmla="*/ 78551 h 78550"/>
                <a:gd name="connsiteX2" fmla="*/ 23186 w 23186"/>
                <a:gd name="connsiteY2" fmla="*/ 78551 h 78550"/>
                <a:gd name="connsiteX3" fmla="*/ 23186 w 23186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86" h="78550">
                  <a:moveTo>
                    <a:pt x="23186" y="0"/>
                  </a:moveTo>
                  <a:lnTo>
                    <a:pt x="0" y="78551"/>
                  </a:lnTo>
                  <a:lnTo>
                    <a:pt x="23186" y="78551"/>
                  </a:lnTo>
                  <a:lnTo>
                    <a:pt x="23186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8" name="Freeform 48">
              <a:extLst>
                <a:ext uri="{FF2B5EF4-FFF2-40B4-BE49-F238E27FC236}">
                  <a16:creationId xmlns:a16="http://schemas.microsoft.com/office/drawing/2014/main" id="{BBEBD1EA-AFB8-475D-8FE3-98B3ADB263C3}"/>
                </a:ext>
              </a:extLst>
            </p:cNvPr>
            <p:cNvSpPr/>
            <p:nvPr/>
          </p:nvSpPr>
          <p:spPr>
            <a:xfrm>
              <a:off x="6418575" y="5862923"/>
              <a:ext cx="23475" cy="78550"/>
            </a:xfrm>
            <a:custGeom>
              <a:avLst/>
              <a:gdLst>
                <a:gd name="connsiteX0" fmla="*/ 0 w 23475"/>
                <a:gd name="connsiteY0" fmla="*/ 0 h 78550"/>
                <a:gd name="connsiteX1" fmla="*/ 23476 w 23475"/>
                <a:gd name="connsiteY1" fmla="*/ 78551 h 78550"/>
                <a:gd name="connsiteX2" fmla="*/ 0 w 23475"/>
                <a:gd name="connsiteY2" fmla="*/ 78551 h 78550"/>
                <a:gd name="connsiteX3" fmla="*/ 0 w 23475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75" h="78550">
                  <a:moveTo>
                    <a:pt x="0" y="0"/>
                  </a:moveTo>
                  <a:lnTo>
                    <a:pt x="23476" y="78551"/>
                  </a:lnTo>
                  <a:lnTo>
                    <a:pt x="0" y="78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29" name="Graphic 5">
            <a:extLst>
              <a:ext uri="{FF2B5EF4-FFF2-40B4-BE49-F238E27FC236}">
                <a16:creationId xmlns:a16="http://schemas.microsoft.com/office/drawing/2014/main" id="{FF5BAC06-BFD0-4CD6-AC82-8D4FAF19B718}"/>
              </a:ext>
            </a:extLst>
          </p:cNvPr>
          <p:cNvGrpSpPr/>
          <p:nvPr/>
        </p:nvGrpSpPr>
        <p:grpSpPr>
          <a:xfrm>
            <a:off x="13281044" y="10265016"/>
            <a:ext cx="248293" cy="410865"/>
            <a:chOff x="6294240" y="5831039"/>
            <a:chExt cx="60283" cy="139131"/>
          </a:xfrm>
        </p:grpSpPr>
        <p:sp>
          <p:nvSpPr>
            <p:cNvPr id="130" name="Freeform 27">
              <a:extLst>
                <a:ext uri="{FF2B5EF4-FFF2-40B4-BE49-F238E27FC236}">
                  <a16:creationId xmlns:a16="http://schemas.microsoft.com/office/drawing/2014/main" id="{22269FC9-567F-46E8-89A8-4562C553C650}"/>
                </a:ext>
              </a:extLst>
            </p:cNvPr>
            <p:cNvSpPr/>
            <p:nvPr/>
          </p:nvSpPr>
          <p:spPr>
            <a:xfrm>
              <a:off x="6316267" y="5912199"/>
              <a:ext cx="15940" cy="57971"/>
            </a:xfrm>
            <a:custGeom>
              <a:avLst/>
              <a:gdLst>
                <a:gd name="connsiteX0" fmla="*/ 0 w 15940"/>
                <a:gd name="connsiteY0" fmla="*/ 0 h 57971"/>
                <a:gd name="connsiteX1" fmla="*/ 15940 w 15940"/>
                <a:gd name="connsiteY1" fmla="*/ 0 h 57971"/>
                <a:gd name="connsiteX2" fmla="*/ 15940 w 15940"/>
                <a:gd name="connsiteY2" fmla="*/ 57972 h 57971"/>
                <a:gd name="connsiteX3" fmla="*/ 0 w 15940"/>
                <a:gd name="connsiteY3" fmla="*/ 57972 h 5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40" h="57971">
                  <a:moveTo>
                    <a:pt x="0" y="0"/>
                  </a:moveTo>
                  <a:lnTo>
                    <a:pt x="15940" y="0"/>
                  </a:lnTo>
                  <a:lnTo>
                    <a:pt x="15940" y="57972"/>
                  </a:lnTo>
                  <a:lnTo>
                    <a:pt x="0" y="57972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1" name="Freeform 28">
              <a:extLst>
                <a:ext uri="{FF2B5EF4-FFF2-40B4-BE49-F238E27FC236}">
                  <a16:creationId xmlns:a16="http://schemas.microsoft.com/office/drawing/2014/main" id="{BE08F44E-0273-4EA6-86BC-1987C7F2913A}"/>
                </a:ext>
              </a:extLst>
            </p:cNvPr>
            <p:cNvSpPr/>
            <p:nvPr/>
          </p:nvSpPr>
          <p:spPr>
            <a:xfrm>
              <a:off x="6294240" y="5831039"/>
              <a:ext cx="30141" cy="101739"/>
            </a:xfrm>
            <a:custGeom>
              <a:avLst/>
              <a:gdLst>
                <a:gd name="connsiteX0" fmla="*/ 30142 w 30141"/>
                <a:gd name="connsiteY0" fmla="*/ 0 h 101739"/>
                <a:gd name="connsiteX1" fmla="*/ 0 w 30141"/>
                <a:gd name="connsiteY1" fmla="*/ 101739 h 101739"/>
                <a:gd name="connsiteX2" fmla="*/ 30142 w 30141"/>
                <a:gd name="connsiteY2" fmla="*/ 101739 h 101739"/>
                <a:gd name="connsiteX3" fmla="*/ 30142 w 30141"/>
                <a:gd name="connsiteY3" fmla="*/ 0 h 1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41" h="101739">
                  <a:moveTo>
                    <a:pt x="30142" y="0"/>
                  </a:moveTo>
                  <a:lnTo>
                    <a:pt x="0" y="101739"/>
                  </a:lnTo>
                  <a:lnTo>
                    <a:pt x="30142" y="101739"/>
                  </a:lnTo>
                  <a:lnTo>
                    <a:pt x="30142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2" name="Freeform 29">
              <a:extLst>
                <a:ext uri="{FF2B5EF4-FFF2-40B4-BE49-F238E27FC236}">
                  <a16:creationId xmlns:a16="http://schemas.microsoft.com/office/drawing/2014/main" id="{623517F8-26A1-4134-A66C-460221AD92DA}"/>
                </a:ext>
              </a:extLst>
            </p:cNvPr>
            <p:cNvSpPr/>
            <p:nvPr/>
          </p:nvSpPr>
          <p:spPr>
            <a:xfrm>
              <a:off x="6324382" y="5831039"/>
              <a:ext cx="30141" cy="101739"/>
            </a:xfrm>
            <a:custGeom>
              <a:avLst/>
              <a:gdLst>
                <a:gd name="connsiteX0" fmla="*/ 0 w 30141"/>
                <a:gd name="connsiteY0" fmla="*/ 0 h 101739"/>
                <a:gd name="connsiteX1" fmla="*/ 30142 w 30141"/>
                <a:gd name="connsiteY1" fmla="*/ 101739 h 101739"/>
                <a:gd name="connsiteX2" fmla="*/ 0 w 30141"/>
                <a:gd name="connsiteY2" fmla="*/ 101739 h 101739"/>
                <a:gd name="connsiteX3" fmla="*/ 0 w 30141"/>
                <a:gd name="connsiteY3" fmla="*/ 0 h 1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41" h="101739">
                  <a:moveTo>
                    <a:pt x="0" y="0"/>
                  </a:moveTo>
                  <a:lnTo>
                    <a:pt x="30142" y="101739"/>
                  </a:lnTo>
                  <a:lnTo>
                    <a:pt x="0" y="1017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33" name="Graphic 5">
            <a:extLst>
              <a:ext uri="{FF2B5EF4-FFF2-40B4-BE49-F238E27FC236}">
                <a16:creationId xmlns:a16="http://schemas.microsoft.com/office/drawing/2014/main" id="{6CC06F22-87F2-4CC4-9122-6F3D44EE4799}"/>
              </a:ext>
            </a:extLst>
          </p:cNvPr>
          <p:cNvGrpSpPr/>
          <p:nvPr/>
        </p:nvGrpSpPr>
        <p:grpSpPr>
          <a:xfrm>
            <a:off x="13697738" y="10359176"/>
            <a:ext cx="192188" cy="316706"/>
            <a:chOff x="6395389" y="5862923"/>
            <a:chExt cx="46661" cy="107246"/>
          </a:xfrm>
        </p:grpSpPr>
        <p:sp>
          <p:nvSpPr>
            <p:cNvPr id="134" name="Freeform 46">
              <a:extLst>
                <a:ext uri="{FF2B5EF4-FFF2-40B4-BE49-F238E27FC236}">
                  <a16:creationId xmlns:a16="http://schemas.microsoft.com/office/drawing/2014/main" id="{8B5E8BC9-C935-4263-B988-DE2C76DDC6EF}"/>
                </a:ext>
              </a:extLst>
            </p:cNvPr>
            <p:cNvSpPr/>
            <p:nvPr/>
          </p:nvSpPr>
          <p:spPr>
            <a:xfrm>
              <a:off x="6412489" y="5925532"/>
              <a:ext cx="12172" cy="44637"/>
            </a:xfrm>
            <a:custGeom>
              <a:avLst/>
              <a:gdLst>
                <a:gd name="connsiteX0" fmla="*/ 0 w 12172"/>
                <a:gd name="connsiteY0" fmla="*/ 0 h 44637"/>
                <a:gd name="connsiteX1" fmla="*/ 12172 w 12172"/>
                <a:gd name="connsiteY1" fmla="*/ 0 h 44637"/>
                <a:gd name="connsiteX2" fmla="*/ 12172 w 12172"/>
                <a:gd name="connsiteY2" fmla="*/ 44637 h 44637"/>
                <a:gd name="connsiteX3" fmla="*/ 0 w 12172"/>
                <a:gd name="connsiteY3" fmla="*/ 44637 h 4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72" h="44637">
                  <a:moveTo>
                    <a:pt x="0" y="0"/>
                  </a:moveTo>
                  <a:lnTo>
                    <a:pt x="12172" y="0"/>
                  </a:lnTo>
                  <a:lnTo>
                    <a:pt x="12172" y="44637"/>
                  </a:lnTo>
                  <a:lnTo>
                    <a:pt x="0" y="44637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5" name="Freeform 47">
              <a:extLst>
                <a:ext uri="{FF2B5EF4-FFF2-40B4-BE49-F238E27FC236}">
                  <a16:creationId xmlns:a16="http://schemas.microsoft.com/office/drawing/2014/main" id="{F8093DD2-D932-45BD-99E3-B540C475799B}"/>
                </a:ext>
              </a:extLst>
            </p:cNvPr>
            <p:cNvSpPr/>
            <p:nvPr/>
          </p:nvSpPr>
          <p:spPr>
            <a:xfrm>
              <a:off x="6395389" y="5862923"/>
              <a:ext cx="23186" cy="78550"/>
            </a:xfrm>
            <a:custGeom>
              <a:avLst/>
              <a:gdLst>
                <a:gd name="connsiteX0" fmla="*/ 23186 w 23186"/>
                <a:gd name="connsiteY0" fmla="*/ 0 h 78550"/>
                <a:gd name="connsiteX1" fmla="*/ 0 w 23186"/>
                <a:gd name="connsiteY1" fmla="*/ 78551 h 78550"/>
                <a:gd name="connsiteX2" fmla="*/ 23186 w 23186"/>
                <a:gd name="connsiteY2" fmla="*/ 78551 h 78550"/>
                <a:gd name="connsiteX3" fmla="*/ 23186 w 23186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86" h="78550">
                  <a:moveTo>
                    <a:pt x="23186" y="0"/>
                  </a:moveTo>
                  <a:lnTo>
                    <a:pt x="0" y="78551"/>
                  </a:lnTo>
                  <a:lnTo>
                    <a:pt x="23186" y="78551"/>
                  </a:lnTo>
                  <a:lnTo>
                    <a:pt x="23186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6" name="Freeform 48">
              <a:extLst>
                <a:ext uri="{FF2B5EF4-FFF2-40B4-BE49-F238E27FC236}">
                  <a16:creationId xmlns:a16="http://schemas.microsoft.com/office/drawing/2014/main" id="{7E9B800B-8DE6-44C8-BE44-759F32E84F55}"/>
                </a:ext>
              </a:extLst>
            </p:cNvPr>
            <p:cNvSpPr/>
            <p:nvPr/>
          </p:nvSpPr>
          <p:spPr>
            <a:xfrm>
              <a:off x="6418575" y="5862923"/>
              <a:ext cx="23475" cy="78550"/>
            </a:xfrm>
            <a:custGeom>
              <a:avLst/>
              <a:gdLst>
                <a:gd name="connsiteX0" fmla="*/ 0 w 23475"/>
                <a:gd name="connsiteY0" fmla="*/ 0 h 78550"/>
                <a:gd name="connsiteX1" fmla="*/ 23476 w 23475"/>
                <a:gd name="connsiteY1" fmla="*/ 78551 h 78550"/>
                <a:gd name="connsiteX2" fmla="*/ 0 w 23475"/>
                <a:gd name="connsiteY2" fmla="*/ 78551 h 78550"/>
                <a:gd name="connsiteX3" fmla="*/ 0 w 23475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75" h="78550">
                  <a:moveTo>
                    <a:pt x="0" y="0"/>
                  </a:moveTo>
                  <a:lnTo>
                    <a:pt x="23476" y="78551"/>
                  </a:lnTo>
                  <a:lnTo>
                    <a:pt x="0" y="78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37" name="Graphic 5">
            <a:extLst>
              <a:ext uri="{FF2B5EF4-FFF2-40B4-BE49-F238E27FC236}">
                <a16:creationId xmlns:a16="http://schemas.microsoft.com/office/drawing/2014/main" id="{3C24F7EA-79EE-41A4-BEF6-907D66D8614A}"/>
              </a:ext>
            </a:extLst>
          </p:cNvPr>
          <p:cNvGrpSpPr/>
          <p:nvPr/>
        </p:nvGrpSpPr>
        <p:grpSpPr>
          <a:xfrm>
            <a:off x="11510517" y="10186541"/>
            <a:ext cx="248293" cy="410865"/>
            <a:chOff x="6294240" y="5831039"/>
            <a:chExt cx="60283" cy="139131"/>
          </a:xfrm>
        </p:grpSpPr>
        <p:sp>
          <p:nvSpPr>
            <p:cNvPr id="138" name="Freeform 27">
              <a:extLst>
                <a:ext uri="{FF2B5EF4-FFF2-40B4-BE49-F238E27FC236}">
                  <a16:creationId xmlns:a16="http://schemas.microsoft.com/office/drawing/2014/main" id="{2FE14A8A-6D5A-4607-9317-003861019CBA}"/>
                </a:ext>
              </a:extLst>
            </p:cNvPr>
            <p:cNvSpPr/>
            <p:nvPr/>
          </p:nvSpPr>
          <p:spPr>
            <a:xfrm>
              <a:off x="6316267" y="5912199"/>
              <a:ext cx="15940" cy="57971"/>
            </a:xfrm>
            <a:custGeom>
              <a:avLst/>
              <a:gdLst>
                <a:gd name="connsiteX0" fmla="*/ 0 w 15940"/>
                <a:gd name="connsiteY0" fmla="*/ 0 h 57971"/>
                <a:gd name="connsiteX1" fmla="*/ 15940 w 15940"/>
                <a:gd name="connsiteY1" fmla="*/ 0 h 57971"/>
                <a:gd name="connsiteX2" fmla="*/ 15940 w 15940"/>
                <a:gd name="connsiteY2" fmla="*/ 57972 h 57971"/>
                <a:gd name="connsiteX3" fmla="*/ 0 w 15940"/>
                <a:gd name="connsiteY3" fmla="*/ 57972 h 5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40" h="57971">
                  <a:moveTo>
                    <a:pt x="0" y="0"/>
                  </a:moveTo>
                  <a:lnTo>
                    <a:pt x="15940" y="0"/>
                  </a:lnTo>
                  <a:lnTo>
                    <a:pt x="15940" y="57972"/>
                  </a:lnTo>
                  <a:lnTo>
                    <a:pt x="0" y="57972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9" name="Freeform 28">
              <a:extLst>
                <a:ext uri="{FF2B5EF4-FFF2-40B4-BE49-F238E27FC236}">
                  <a16:creationId xmlns:a16="http://schemas.microsoft.com/office/drawing/2014/main" id="{B8E22C3A-60A9-4941-AFCD-0D5B449D54FE}"/>
                </a:ext>
              </a:extLst>
            </p:cNvPr>
            <p:cNvSpPr/>
            <p:nvPr/>
          </p:nvSpPr>
          <p:spPr>
            <a:xfrm>
              <a:off x="6294240" y="5831039"/>
              <a:ext cx="30141" cy="101739"/>
            </a:xfrm>
            <a:custGeom>
              <a:avLst/>
              <a:gdLst>
                <a:gd name="connsiteX0" fmla="*/ 30142 w 30141"/>
                <a:gd name="connsiteY0" fmla="*/ 0 h 101739"/>
                <a:gd name="connsiteX1" fmla="*/ 0 w 30141"/>
                <a:gd name="connsiteY1" fmla="*/ 101739 h 101739"/>
                <a:gd name="connsiteX2" fmla="*/ 30142 w 30141"/>
                <a:gd name="connsiteY2" fmla="*/ 101739 h 101739"/>
                <a:gd name="connsiteX3" fmla="*/ 30142 w 30141"/>
                <a:gd name="connsiteY3" fmla="*/ 0 h 1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41" h="101739">
                  <a:moveTo>
                    <a:pt x="30142" y="0"/>
                  </a:moveTo>
                  <a:lnTo>
                    <a:pt x="0" y="101739"/>
                  </a:lnTo>
                  <a:lnTo>
                    <a:pt x="30142" y="101739"/>
                  </a:lnTo>
                  <a:lnTo>
                    <a:pt x="30142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0" name="Freeform 29">
              <a:extLst>
                <a:ext uri="{FF2B5EF4-FFF2-40B4-BE49-F238E27FC236}">
                  <a16:creationId xmlns:a16="http://schemas.microsoft.com/office/drawing/2014/main" id="{0BCC6A00-8456-4B7C-AD7E-BB4A5EB698B4}"/>
                </a:ext>
              </a:extLst>
            </p:cNvPr>
            <p:cNvSpPr/>
            <p:nvPr/>
          </p:nvSpPr>
          <p:spPr>
            <a:xfrm>
              <a:off x="6324382" y="5831039"/>
              <a:ext cx="30141" cy="101739"/>
            </a:xfrm>
            <a:custGeom>
              <a:avLst/>
              <a:gdLst>
                <a:gd name="connsiteX0" fmla="*/ 0 w 30141"/>
                <a:gd name="connsiteY0" fmla="*/ 0 h 101739"/>
                <a:gd name="connsiteX1" fmla="*/ 30142 w 30141"/>
                <a:gd name="connsiteY1" fmla="*/ 101739 h 101739"/>
                <a:gd name="connsiteX2" fmla="*/ 0 w 30141"/>
                <a:gd name="connsiteY2" fmla="*/ 101739 h 101739"/>
                <a:gd name="connsiteX3" fmla="*/ 0 w 30141"/>
                <a:gd name="connsiteY3" fmla="*/ 0 h 1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41" h="101739">
                  <a:moveTo>
                    <a:pt x="0" y="0"/>
                  </a:moveTo>
                  <a:lnTo>
                    <a:pt x="30142" y="101739"/>
                  </a:lnTo>
                  <a:lnTo>
                    <a:pt x="0" y="1017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41" name="Graphic 5">
            <a:extLst>
              <a:ext uri="{FF2B5EF4-FFF2-40B4-BE49-F238E27FC236}">
                <a16:creationId xmlns:a16="http://schemas.microsoft.com/office/drawing/2014/main" id="{79C7E3DD-F592-430E-A689-43180FDE0238}"/>
              </a:ext>
            </a:extLst>
          </p:cNvPr>
          <p:cNvGrpSpPr/>
          <p:nvPr/>
        </p:nvGrpSpPr>
        <p:grpSpPr>
          <a:xfrm>
            <a:off x="11927211" y="10280701"/>
            <a:ext cx="192188" cy="316706"/>
            <a:chOff x="6395389" y="5862923"/>
            <a:chExt cx="46661" cy="107246"/>
          </a:xfrm>
        </p:grpSpPr>
        <p:sp>
          <p:nvSpPr>
            <p:cNvPr id="142" name="Freeform 46">
              <a:extLst>
                <a:ext uri="{FF2B5EF4-FFF2-40B4-BE49-F238E27FC236}">
                  <a16:creationId xmlns:a16="http://schemas.microsoft.com/office/drawing/2014/main" id="{1C850E7A-81A9-45ED-84F4-F58883DE4E88}"/>
                </a:ext>
              </a:extLst>
            </p:cNvPr>
            <p:cNvSpPr/>
            <p:nvPr/>
          </p:nvSpPr>
          <p:spPr>
            <a:xfrm>
              <a:off x="6412489" y="5925532"/>
              <a:ext cx="12172" cy="44637"/>
            </a:xfrm>
            <a:custGeom>
              <a:avLst/>
              <a:gdLst>
                <a:gd name="connsiteX0" fmla="*/ 0 w 12172"/>
                <a:gd name="connsiteY0" fmla="*/ 0 h 44637"/>
                <a:gd name="connsiteX1" fmla="*/ 12172 w 12172"/>
                <a:gd name="connsiteY1" fmla="*/ 0 h 44637"/>
                <a:gd name="connsiteX2" fmla="*/ 12172 w 12172"/>
                <a:gd name="connsiteY2" fmla="*/ 44637 h 44637"/>
                <a:gd name="connsiteX3" fmla="*/ 0 w 12172"/>
                <a:gd name="connsiteY3" fmla="*/ 44637 h 4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72" h="44637">
                  <a:moveTo>
                    <a:pt x="0" y="0"/>
                  </a:moveTo>
                  <a:lnTo>
                    <a:pt x="12172" y="0"/>
                  </a:lnTo>
                  <a:lnTo>
                    <a:pt x="12172" y="44637"/>
                  </a:lnTo>
                  <a:lnTo>
                    <a:pt x="0" y="44637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3" name="Freeform 47">
              <a:extLst>
                <a:ext uri="{FF2B5EF4-FFF2-40B4-BE49-F238E27FC236}">
                  <a16:creationId xmlns:a16="http://schemas.microsoft.com/office/drawing/2014/main" id="{BF6263A7-2E28-4D6E-805A-02FFD4270F03}"/>
                </a:ext>
              </a:extLst>
            </p:cNvPr>
            <p:cNvSpPr/>
            <p:nvPr/>
          </p:nvSpPr>
          <p:spPr>
            <a:xfrm>
              <a:off x="6395389" y="5862923"/>
              <a:ext cx="23186" cy="78550"/>
            </a:xfrm>
            <a:custGeom>
              <a:avLst/>
              <a:gdLst>
                <a:gd name="connsiteX0" fmla="*/ 23186 w 23186"/>
                <a:gd name="connsiteY0" fmla="*/ 0 h 78550"/>
                <a:gd name="connsiteX1" fmla="*/ 0 w 23186"/>
                <a:gd name="connsiteY1" fmla="*/ 78551 h 78550"/>
                <a:gd name="connsiteX2" fmla="*/ 23186 w 23186"/>
                <a:gd name="connsiteY2" fmla="*/ 78551 h 78550"/>
                <a:gd name="connsiteX3" fmla="*/ 23186 w 23186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86" h="78550">
                  <a:moveTo>
                    <a:pt x="23186" y="0"/>
                  </a:moveTo>
                  <a:lnTo>
                    <a:pt x="0" y="78551"/>
                  </a:lnTo>
                  <a:lnTo>
                    <a:pt x="23186" y="78551"/>
                  </a:lnTo>
                  <a:lnTo>
                    <a:pt x="23186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4" name="Freeform 48">
              <a:extLst>
                <a:ext uri="{FF2B5EF4-FFF2-40B4-BE49-F238E27FC236}">
                  <a16:creationId xmlns:a16="http://schemas.microsoft.com/office/drawing/2014/main" id="{7E3A438C-08F3-4DA9-B685-2310A998908D}"/>
                </a:ext>
              </a:extLst>
            </p:cNvPr>
            <p:cNvSpPr/>
            <p:nvPr/>
          </p:nvSpPr>
          <p:spPr>
            <a:xfrm>
              <a:off x="6418575" y="5862923"/>
              <a:ext cx="23475" cy="78550"/>
            </a:xfrm>
            <a:custGeom>
              <a:avLst/>
              <a:gdLst>
                <a:gd name="connsiteX0" fmla="*/ 0 w 23475"/>
                <a:gd name="connsiteY0" fmla="*/ 0 h 78550"/>
                <a:gd name="connsiteX1" fmla="*/ 23476 w 23475"/>
                <a:gd name="connsiteY1" fmla="*/ 78551 h 78550"/>
                <a:gd name="connsiteX2" fmla="*/ 0 w 23475"/>
                <a:gd name="connsiteY2" fmla="*/ 78551 h 78550"/>
                <a:gd name="connsiteX3" fmla="*/ 0 w 23475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75" h="78550">
                  <a:moveTo>
                    <a:pt x="0" y="0"/>
                  </a:moveTo>
                  <a:lnTo>
                    <a:pt x="23476" y="78551"/>
                  </a:lnTo>
                  <a:lnTo>
                    <a:pt x="0" y="78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45" name="Graphic 5">
            <a:extLst>
              <a:ext uri="{FF2B5EF4-FFF2-40B4-BE49-F238E27FC236}">
                <a16:creationId xmlns:a16="http://schemas.microsoft.com/office/drawing/2014/main" id="{4DFBEB48-4456-4E26-87D9-35FEEC1C0D2C}"/>
              </a:ext>
            </a:extLst>
          </p:cNvPr>
          <p:cNvGrpSpPr/>
          <p:nvPr/>
        </p:nvGrpSpPr>
        <p:grpSpPr>
          <a:xfrm>
            <a:off x="15550444" y="10210246"/>
            <a:ext cx="248293" cy="410865"/>
            <a:chOff x="6294240" y="5831039"/>
            <a:chExt cx="60283" cy="139131"/>
          </a:xfrm>
        </p:grpSpPr>
        <p:sp>
          <p:nvSpPr>
            <p:cNvPr id="146" name="Freeform 27">
              <a:extLst>
                <a:ext uri="{FF2B5EF4-FFF2-40B4-BE49-F238E27FC236}">
                  <a16:creationId xmlns:a16="http://schemas.microsoft.com/office/drawing/2014/main" id="{DADBE51D-43AB-4E51-9BB8-E313CDA0C613}"/>
                </a:ext>
              </a:extLst>
            </p:cNvPr>
            <p:cNvSpPr/>
            <p:nvPr/>
          </p:nvSpPr>
          <p:spPr>
            <a:xfrm>
              <a:off x="6316267" y="5912199"/>
              <a:ext cx="15940" cy="57971"/>
            </a:xfrm>
            <a:custGeom>
              <a:avLst/>
              <a:gdLst>
                <a:gd name="connsiteX0" fmla="*/ 0 w 15940"/>
                <a:gd name="connsiteY0" fmla="*/ 0 h 57971"/>
                <a:gd name="connsiteX1" fmla="*/ 15940 w 15940"/>
                <a:gd name="connsiteY1" fmla="*/ 0 h 57971"/>
                <a:gd name="connsiteX2" fmla="*/ 15940 w 15940"/>
                <a:gd name="connsiteY2" fmla="*/ 57972 h 57971"/>
                <a:gd name="connsiteX3" fmla="*/ 0 w 15940"/>
                <a:gd name="connsiteY3" fmla="*/ 57972 h 5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40" h="57971">
                  <a:moveTo>
                    <a:pt x="0" y="0"/>
                  </a:moveTo>
                  <a:lnTo>
                    <a:pt x="15940" y="0"/>
                  </a:lnTo>
                  <a:lnTo>
                    <a:pt x="15940" y="57972"/>
                  </a:lnTo>
                  <a:lnTo>
                    <a:pt x="0" y="57972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7" name="Freeform 28">
              <a:extLst>
                <a:ext uri="{FF2B5EF4-FFF2-40B4-BE49-F238E27FC236}">
                  <a16:creationId xmlns:a16="http://schemas.microsoft.com/office/drawing/2014/main" id="{E58A7B4A-67FA-43DC-B09B-2D452A5D2432}"/>
                </a:ext>
              </a:extLst>
            </p:cNvPr>
            <p:cNvSpPr/>
            <p:nvPr/>
          </p:nvSpPr>
          <p:spPr>
            <a:xfrm>
              <a:off x="6294240" y="5831039"/>
              <a:ext cx="30141" cy="101739"/>
            </a:xfrm>
            <a:custGeom>
              <a:avLst/>
              <a:gdLst>
                <a:gd name="connsiteX0" fmla="*/ 30142 w 30141"/>
                <a:gd name="connsiteY0" fmla="*/ 0 h 101739"/>
                <a:gd name="connsiteX1" fmla="*/ 0 w 30141"/>
                <a:gd name="connsiteY1" fmla="*/ 101739 h 101739"/>
                <a:gd name="connsiteX2" fmla="*/ 30142 w 30141"/>
                <a:gd name="connsiteY2" fmla="*/ 101739 h 101739"/>
                <a:gd name="connsiteX3" fmla="*/ 30142 w 30141"/>
                <a:gd name="connsiteY3" fmla="*/ 0 h 1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41" h="101739">
                  <a:moveTo>
                    <a:pt x="30142" y="0"/>
                  </a:moveTo>
                  <a:lnTo>
                    <a:pt x="0" y="101739"/>
                  </a:lnTo>
                  <a:lnTo>
                    <a:pt x="30142" y="101739"/>
                  </a:lnTo>
                  <a:lnTo>
                    <a:pt x="30142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8" name="Freeform 29">
              <a:extLst>
                <a:ext uri="{FF2B5EF4-FFF2-40B4-BE49-F238E27FC236}">
                  <a16:creationId xmlns:a16="http://schemas.microsoft.com/office/drawing/2014/main" id="{3E0EA2D6-5678-4DFC-A1FD-3B7CDBBFA9FD}"/>
                </a:ext>
              </a:extLst>
            </p:cNvPr>
            <p:cNvSpPr/>
            <p:nvPr/>
          </p:nvSpPr>
          <p:spPr>
            <a:xfrm>
              <a:off x="6324382" y="5831039"/>
              <a:ext cx="30141" cy="101739"/>
            </a:xfrm>
            <a:custGeom>
              <a:avLst/>
              <a:gdLst>
                <a:gd name="connsiteX0" fmla="*/ 0 w 30141"/>
                <a:gd name="connsiteY0" fmla="*/ 0 h 101739"/>
                <a:gd name="connsiteX1" fmla="*/ 30142 w 30141"/>
                <a:gd name="connsiteY1" fmla="*/ 101739 h 101739"/>
                <a:gd name="connsiteX2" fmla="*/ 0 w 30141"/>
                <a:gd name="connsiteY2" fmla="*/ 101739 h 101739"/>
                <a:gd name="connsiteX3" fmla="*/ 0 w 30141"/>
                <a:gd name="connsiteY3" fmla="*/ 0 h 1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41" h="101739">
                  <a:moveTo>
                    <a:pt x="0" y="0"/>
                  </a:moveTo>
                  <a:lnTo>
                    <a:pt x="30142" y="101739"/>
                  </a:lnTo>
                  <a:lnTo>
                    <a:pt x="0" y="1017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49" name="Graphic 5">
            <a:extLst>
              <a:ext uri="{FF2B5EF4-FFF2-40B4-BE49-F238E27FC236}">
                <a16:creationId xmlns:a16="http://schemas.microsoft.com/office/drawing/2014/main" id="{7470737B-ED0D-43FD-9A7A-CFD53D5EBF31}"/>
              </a:ext>
            </a:extLst>
          </p:cNvPr>
          <p:cNvGrpSpPr/>
          <p:nvPr/>
        </p:nvGrpSpPr>
        <p:grpSpPr>
          <a:xfrm>
            <a:off x="16350553" y="10324689"/>
            <a:ext cx="192188" cy="316706"/>
            <a:chOff x="6395389" y="5862923"/>
            <a:chExt cx="46661" cy="107246"/>
          </a:xfrm>
        </p:grpSpPr>
        <p:sp>
          <p:nvSpPr>
            <p:cNvPr id="150" name="Freeform 46">
              <a:extLst>
                <a:ext uri="{FF2B5EF4-FFF2-40B4-BE49-F238E27FC236}">
                  <a16:creationId xmlns:a16="http://schemas.microsoft.com/office/drawing/2014/main" id="{0A4E31DC-E095-46D1-8CB7-F0956BE73992}"/>
                </a:ext>
              </a:extLst>
            </p:cNvPr>
            <p:cNvSpPr/>
            <p:nvPr/>
          </p:nvSpPr>
          <p:spPr>
            <a:xfrm>
              <a:off x="6412489" y="5925532"/>
              <a:ext cx="12172" cy="44637"/>
            </a:xfrm>
            <a:custGeom>
              <a:avLst/>
              <a:gdLst>
                <a:gd name="connsiteX0" fmla="*/ 0 w 12172"/>
                <a:gd name="connsiteY0" fmla="*/ 0 h 44637"/>
                <a:gd name="connsiteX1" fmla="*/ 12172 w 12172"/>
                <a:gd name="connsiteY1" fmla="*/ 0 h 44637"/>
                <a:gd name="connsiteX2" fmla="*/ 12172 w 12172"/>
                <a:gd name="connsiteY2" fmla="*/ 44637 h 44637"/>
                <a:gd name="connsiteX3" fmla="*/ 0 w 12172"/>
                <a:gd name="connsiteY3" fmla="*/ 44637 h 4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72" h="44637">
                  <a:moveTo>
                    <a:pt x="0" y="0"/>
                  </a:moveTo>
                  <a:lnTo>
                    <a:pt x="12172" y="0"/>
                  </a:lnTo>
                  <a:lnTo>
                    <a:pt x="12172" y="44637"/>
                  </a:lnTo>
                  <a:lnTo>
                    <a:pt x="0" y="44637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1" name="Freeform 47">
              <a:extLst>
                <a:ext uri="{FF2B5EF4-FFF2-40B4-BE49-F238E27FC236}">
                  <a16:creationId xmlns:a16="http://schemas.microsoft.com/office/drawing/2014/main" id="{D114EE25-BA70-42DE-A756-412DCEC13C95}"/>
                </a:ext>
              </a:extLst>
            </p:cNvPr>
            <p:cNvSpPr/>
            <p:nvPr/>
          </p:nvSpPr>
          <p:spPr>
            <a:xfrm>
              <a:off x="6395389" y="5862923"/>
              <a:ext cx="23186" cy="78550"/>
            </a:xfrm>
            <a:custGeom>
              <a:avLst/>
              <a:gdLst>
                <a:gd name="connsiteX0" fmla="*/ 23186 w 23186"/>
                <a:gd name="connsiteY0" fmla="*/ 0 h 78550"/>
                <a:gd name="connsiteX1" fmla="*/ 0 w 23186"/>
                <a:gd name="connsiteY1" fmla="*/ 78551 h 78550"/>
                <a:gd name="connsiteX2" fmla="*/ 23186 w 23186"/>
                <a:gd name="connsiteY2" fmla="*/ 78551 h 78550"/>
                <a:gd name="connsiteX3" fmla="*/ 23186 w 23186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86" h="78550">
                  <a:moveTo>
                    <a:pt x="23186" y="0"/>
                  </a:moveTo>
                  <a:lnTo>
                    <a:pt x="0" y="78551"/>
                  </a:lnTo>
                  <a:lnTo>
                    <a:pt x="23186" y="78551"/>
                  </a:lnTo>
                  <a:lnTo>
                    <a:pt x="23186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2" name="Freeform 48">
              <a:extLst>
                <a:ext uri="{FF2B5EF4-FFF2-40B4-BE49-F238E27FC236}">
                  <a16:creationId xmlns:a16="http://schemas.microsoft.com/office/drawing/2014/main" id="{A96C305B-E388-4DA0-8B4F-079A49CB13D6}"/>
                </a:ext>
              </a:extLst>
            </p:cNvPr>
            <p:cNvSpPr/>
            <p:nvPr/>
          </p:nvSpPr>
          <p:spPr>
            <a:xfrm>
              <a:off x="6418575" y="5862923"/>
              <a:ext cx="23475" cy="78550"/>
            </a:xfrm>
            <a:custGeom>
              <a:avLst/>
              <a:gdLst>
                <a:gd name="connsiteX0" fmla="*/ 0 w 23475"/>
                <a:gd name="connsiteY0" fmla="*/ 0 h 78550"/>
                <a:gd name="connsiteX1" fmla="*/ 23476 w 23475"/>
                <a:gd name="connsiteY1" fmla="*/ 78551 h 78550"/>
                <a:gd name="connsiteX2" fmla="*/ 0 w 23475"/>
                <a:gd name="connsiteY2" fmla="*/ 78551 h 78550"/>
                <a:gd name="connsiteX3" fmla="*/ 0 w 23475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75" h="78550">
                  <a:moveTo>
                    <a:pt x="0" y="0"/>
                  </a:moveTo>
                  <a:lnTo>
                    <a:pt x="23476" y="78551"/>
                  </a:lnTo>
                  <a:lnTo>
                    <a:pt x="0" y="78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61" name="Graphic 5">
            <a:extLst>
              <a:ext uri="{FF2B5EF4-FFF2-40B4-BE49-F238E27FC236}">
                <a16:creationId xmlns:a16="http://schemas.microsoft.com/office/drawing/2014/main" id="{689F9C61-CBFA-4FD3-9DE6-1B9CB186B752}"/>
              </a:ext>
            </a:extLst>
          </p:cNvPr>
          <p:cNvGrpSpPr/>
          <p:nvPr/>
        </p:nvGrpSpPr>
        <p:grpSpPr>
          <a:xfrm>
            <a:off x="19403479" y="10249885"/>
            <a:ext cx="248293" cy="410865"/>
            <a:chOff x="6294240" y="5831039"/>
            <a:chExt cx="60283" cy="139131"/>
          </a:xfrm>
        </p:grpSpPr>
        <p:sp>
          <p:nvSpPr>
            <p:cNvPr id="162" name="Freeform 27">
              <a:extLst>
                <a:ext uri="{FF2B5EF4-FFF2-40B4-BE49-F238E27FC236}">
                  <a16:creationId xmlns:a16="http://schemas.microsoft.com/office/drawing/2014/main" id="{5E9E6413-FD9F-4172-A782-88B77D68D23F}"/>
                </a:ext>
              </a:extLst>
            </p:cNvPr>
            <p:cNvSpPr/>
            <p:nvPr/>
          </p:nvSpPr>
          <p:spPr>
            <a:xfrm>
              <a:off x="6316267" y="5912199"/>
              <a:ext cx="15940" cy="57971"/>
            </a:xfrm>
            <a:custGeom>
              <a:avLst/>
              <a:gdLst>
                <a:gd name="connsiteX0" fmla="*/ 0 w 15940"/>
                <a:gd name="connsiteY0" fmla="*/ 0 h 57971"/>
                <a:gd name="connsiteX1" fmla="*/ 15940 w 15940"/>
                <a:gd name="connsiteY1" fmla="*/ 0 h 57971"/>
                <a:gd name="connsiteX2" fmla="*/ 15940 w 15940"/>
                <a:gd name="connsiteY2" fmla="*/ 57972 h 57971"/>
                <a:gd name="connsiteX3" fmla="*/ 0 w 15940"/>
                <a:gd name="connsiteY3" fmla="*/ 57972 h 5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40" h="57971">
                  <a:moveTo>
                    <a:pt x="0" y="0"/>
                  </a:moveTo>
                  <a:lnTo>
                    <a:pt x="15940" y="0"/>
                  </a:lnTo>
                  <a:lnTo>
                    <a:pt x="15940" y="57972"/>
                  </a:lnTo>
                  <a:lnTo>
                    <a:pt x="0" y="57972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3" name="Freeform 28">
              <a:extLst>
                <a:ext uri="{FF2B5EF4-FFF2-40B4-BE49-F238E27FC236}">
                  <a16:creationId xmlns:a16="http://schemas.microsoft.com/office/drawing/2014/main" id="{2474E669-F693-433F-87C2-44E48036976C}"/>
                </a:ext>
              </a:extLst>
            </p:cNvPr>
            <p:cNvSpPr/>
            <p:nvPr/>
          </p:nvSpPr>
          <p:spPr>
            <a:xfrm>
              <a:off x="6294240" y="5831039"/>
              <a:ext cx="30141" cy="101739"/>
            </a:xfrm>
            <a:custGeom>
              <a:avLst/>
              <a:gdLst>
                <a:gd name="connsiteX0" fmla="*/ 30142 w 30141"/>
                <a:gd name="connsiteY0" fmla="*/ 0 h 101739"/>
                <a:gd name="connsiteX1" fmla="*/ 0 w 30141"/>
                <a:gd name="connsiteY1" fmla="*/ 101739 h 101739"/>
                <a:gd name="connsiteX2" fmla="*/ 30142 w 30141"/>
                <a:gd name="connsiteY2" fmla="*/ 101739 h 101739"/>
                <a:gd name="connsiteX3" fmla="*/ 30142 w 30141"/>
                <a:gd name="connsiteY3" fmla="*/ 0 h 1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41" h="101739">
                  <a:moveTo>
                    <a:pt x="30142" y="0"/>
                  </a:moveTo>
                  <a:lnTo>
                    <a:pt x="0" y="101739"/>
                  </a:lnTo>
                  <a:lnTo>
                    <a:pt x="30142" y="101739"/>
                  </a:lnTo>
                  <a:lnTo>
                    <a:pt x="30142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4" name="Freeform 29">
              <a:extLst>
                <a:ext uri="{FF2B5EF4-FFF2-40B4-BE49-F238E27FC236}">
                  <a16:creationId xmlns:a16="http://schemas.microsoft.com/office/drawing/2014/main" id="{24796D26-673D-4482-A191-247C88F78864}"/>
                </a:ext>
              </a:extLst>
            </p:cNvPr>
            <p:cNvSpPr/>
            <p:nvPr/>
          </p:nvSpPr>
          <p:spPr>
            <a:xfrm>
              <a:off x="6324382" y="5831039"/>
              <a:ext cx="30141" cy="101739"/>
            </a:xfrm>
            <a:custGeom>
              <a:avLst/>
              <a:gdLst>
                <a:gd name="connsiteX0" fmla="*/ 0 w 30141"/>
                <a:gd name="connsiteY0" fmla="*/ 0 h 101739"/>
                <a:gd name="connsiteX1" fmla="*/ 30142 w 30141"/>
                <a:gd name="connsiteY1" fmla="*/ 101739 h 101739"/>
                <a:gd name="connsiteX2" fmla="*/ 0 w 30141"/>
                <a:gd name="connsiteY2" fmla="*/ 101739 h 101739"/>
                <a:gd name="connsiteX3" fmla="*/ 0 w 30141"/>
                <a:gd name="connsiteY3" fmla="*/ 0 h 1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41" h="101739">
                  <a:moveTo>
                    <a:pt x="0" y="0"/>
                  </a:moveTo>
                  <a:lnTo>
                    <a:pt x="30142" y="101739"/>
                  </a:lnTo>
                  <a:lnTo>
                    <a:pt x="0" y="1017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65" name="Graphic 5">
            <a:extLst>
              <a:ext uri="{FF2B5EF4-FFF2-40B4-BE49-F238E27FC236}">
                <a16:creationId xmlns:a16="http://schemas.microsoft.com/office/drawing/2014/main" id="{76D149CA-18B5-467C-A597-A5CB562A2E7B}"/>
              </a:ext>
            </a:extLst>
          </p:cNvPr>
          <p:cNvGrpSpPr/>
          <p:nvPr/>
        </p:nvGrpSpPr>
        <p:grpSpPr>
          <a:xfrm>
            <a:off x="19074715" y="10341410"/>
            <a:ext cx="192188" cy="316706"/>
            <a:chOff x="6395389" y="5862923"/>
            <a:chExt cx="46661" cy="107246"/>
          </a:xfrm>
        </p:grpSpPr>
        <p:sp>
          <p:nvSpPr>
            <p:cNvPr id="166" name="Freeform 46">
              <a:extLst>
                <a:ext uri="{FF2B5EF4-FFF2-40B4-BE49-F238E27FC236}">
                  <a16:creationId xmlns:a16="http://schemas.microsoft.com/office/drawing/2014/main" id="{6EA9B90F-9E71-4514-A902-DA13932521ED}"/>
                </a:ext>
              </a:extLst>
            </p:cNvPr>
            <p:cNvSpPr/>
            <p:nvPr/>
          </p:nvSpPr>
          <p:spPr>
            <a:xfrm>
              <a:off x="6412489" y="5925532"/>
              <a:ext cx="12172" cy="44637"/>
            </a:xfrm>
            <a:custGeom>
              <a:avLst/>
              <a:gdLst>
                <a:gd name="connsiteX0" fmla="*/ 0 w 12172"/>
                <a:gd name="connsiteY0" fmla="*/ 0 h 44637"/>
                <a:gd name="connsiteX1" fmla="*/ 12172 w 12172"/>
                <a:gd name="connsiteY1" fmla="*/ 0 h 44637"/>
                <a:gd name="connsiteX2" fmla="*/ 12172 w 12172"/>
                <a:gd name="connsiteY2" fmla="*/ 44637 h 44637"/>
                <a:gd name="connsiteX3" fmla="*/ 0 w 12172"/>
                <a:gd name="connsiteY3" fmla="*/ 44637 h 4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72" h="44637">
                  <a:moveTo>
                    <a:pt x="0" y="0"/>
                  </a:moveTo>
                  <a:lnTo>
                    <a:pt x="12172" y="0"/>
                  </a:lnTo>
                  <a:lnTo>
                    <a:pt x="12172" y="44637"/>
                  </a:lnTo>
                  <a:lnTo>
                    <a:pt x="0" y="44637"/>
                  </a:lnTo>
                  <a:close/>
                </a:path>
              </a:pathLst>
            </a:custGeom>
            <a:solidFill>
              <a:srgbClr val="3B414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7" name="Freeform 47">
              <a:extLst>
                <a:ext uri="{FF2B5EF4-FFF2-40B4-BE49-F238E27FC236}">
                  <a16:creationId xmlns:a16="http://schemas.microsoft.com/office/drawing/2014/main" id="{F4A33DE0-2703-4D7A-A861-0D7E16A2DDBB}"/>
                </a:ext>
              </a:extLst>
            </p:cNvPr>
            <p:cNvSpPr/>
            <p:nvPr/>
          </p:nvSpPr>
          <p:spPr>
            <a:xfrm>
              <a:off x="6395389" y="5862923"/>
              <a:ext cx="23186" cy="78550"/>
            </a:xfrm>
            <a:custGeom>
              <a:avLst/>
              <a:gdLst>
                <a:gd name="connsiteX0" fmla="*/ 23186 w 23186"/>
                <a:gd name="connsiteY0" fmla="*/ 0 h 78550"/>
                <a:gd name="connsiteX1" fmla="*/ 0 w 23186"/>
                <a:gd name="connsiteY1" fmla="*/ 78551 h 78550"/>
                <a:gd name="connsiteX2" fmla="*/ 23186 w 23186"/>
                <a:gd name="connsiteY2" fmla="*/ 78551 h 78550"/>
                <a:gd name="connsiteX3" fmla="*/ 23186 w 23186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86" h="78550">
                  <a:moveTo>
                    <a:pt x="23186" y="0"/>
                  </a:moveTo>
                  <a:lnTo>
                    <a:pt x="0" y="78551"/>
                  </a:lnTo>
                  <a:lnTo>
                    <a:pt x="23186" y="78551"/>
                  </a:lnTo>
                  <a:lnTo>
                    <a:pt x="23186" y="0"/>
                  </a:lnTo>
                  <a:close/>
                </a:path>
              </a:pathLst>
            </a:custGeom>
            <a:solidFill>
              <a:srgbClr val="7087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8" name="Freeform 48">
              <a:extLst>
                <a:ext uri="{FF2B5EF4-FFF2-40B4-BE49-F238E27FC236}">
                  <a16:creationId xmlns:a16="http://schemas.microsoft.com/office/drawing/2014/main" id="{D1A1C1F5-070D-42DB-A775-8253003826ED}"/>
                </a:ext>
              </a:extLst>
            </p:cNvPr>
            <p:cNvSpPr/>
            <p:nvPr/>
          </p:nvSpPr>
          <p:spPr>
            <a:xfrm>
              <a:off x="6418575" y="5862923"/>
              <a:ext cx="23475" cy="78550"/>
            </a:xfrm>
            <a:custGeom>
              <a:avLst/>
              <a:gdLst>
                <a:gd name="connsiteX0" fmla="*/ 0 w 23475"/>
                <a:gd name="connsiteY0" fmla="*/ 0 h 78550"/>
                <a:gd name="connsiteX1" fmla="*/ 23476 w 23475"/>
                <a:gd name="connsiteY1" fmla="*/ 78551 h 78550"/>
                <a:gd name="connsiteX2" fmla="*/ 0 w 23475"/>
                <a:gd name="connsiteY2" fmla="*/ 78551 h 78550"/>
                <a:gd name="connsiteX3" fmla="*/ 0 w 23475"/>
                <a:gd name="connsiteY3" fmla="*/ 0 h 7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75" h="78550">
                  <a:moveTo>
                    <a:pt x="0" y="0"/>
                  </a:moveTo>
                  <a:lnTo>
                    <a:pt x="23476" y="78551"/>
                  </a:lnTo>
                  <a:lnTo>
                    <a:pt x="0" y="78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92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734996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54A93-8DDE-A820-2EB2-4DA547AE2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XTRUST-6G Key Technologies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3D843E-B5E1-7254-B2C6-7147D75B2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901" y="2212194"/>
            <a:ext cx="11540197" cy="991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12896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1EB50-28E0-A6D8-E307-DA504DC36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XTRUST-6G Pilot Use Cases</a:t>
            </a:r>
            <a:endParaRPr lang="en-GB" dirty="0"/>
          </a:p>
        </p:txBody>
      </p:sp>
      <p:graphicFrame>
        <p:nvGraphicFramePr>
          <p:cNvPr id="9" name="8 - Διάγραμμα"/>
          <p:cNvGraphicFramePr/>
          <p:nvPr>
            <p:extLst>
              <p:ext uri="{D42A27DB-BD31-4B8C-83A1-F6EECF244321}">
                <p14:modId xmlns:p14="http://schemas.microsoft.com/office/powerpoint/2010/main" val="744060844"/>
              </p:ext>
            </p:extLst>
          </p:nvPr>
        </p:nvGraphicFramePr>
        <p:xfrm>
          <a:off x="4251500" y="2423886"/>
          <a:ext cx="15138399" cy="9567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11 - Εικόνα" descr="20241223@XTRUST-6G_LOGO-0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955272" y="5063061"/>
            <a:ext cx="3845413" cy="38438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6C4FD4-BE6A-4974-AC88-EBFA6544EB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99993" y="2423886"/>
            <a:ext cx="1300692" cy="13006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908C20-03C0-4196-B627-DC901C7BF5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462311" y="5341256"/>
            <a:ext cx="1189191" cy="11891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E58DEE-9617-4322-8CEE-CBA7710D3B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661484" y="9245892"/>
            <a:ext cx="948267" cy="94826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D67A5BC-0C8F-4AF8-94ED-4E52A28AB14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91644" y="9245891"/>
            <a:ext cx="948267" cy="948267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0B7AEBC5-913D-4391-9C6A-0B62812AD74A}"/>
              </a:ext>
            </a:extLst>
          </p:cNvPr>
          <p:cNvGrpSpPr/>
          <p:nvPr/>
        </p:nvGrpSpPr>
        <p:grpSpPr>
          <a:xfrm>
            <a:off x="5991658" y="5341256"/>
            <a:ext cx="946171" cy="840847"/>
            <a:chOff x="362857" y="2931264"/>
            <a:chExt cx="4876800" cy="4876800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C732DEC-F145-43F1-BB08-2500D39333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62857" y="2931264"/>
              <a:ext cx="4876800" cy="487680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D1CFC6E-1F27-4AED-A347-C83BF5E91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382602" y="3284798"/>
              <a:ext cx="1430550" cy="11710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7932644"/>
      </p:ext>
    </p:extLst>
  </p:cSld>
  <p:clrMapOvr>
    <a:masterClrMapping/>
  </p:clrMapOvr>
  <p:transition spd="med"/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theme/theme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XTRUST_6G_whit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XTRUST_6G_white" id="{704F3AEA-0103-4AA0-9FEE-D9C62B369C67}" vid="{360A7993-F020-47FF-90D9-D1655364415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a4594c-aa1a-4ecc-aa21-fa26a8a05466">
      <Terms xmlns="http://schemas.microsoft.com/office/infopath/2007/PartnerControls"/>
    </lcf76f155ced4ddcb4097134ff3c332f>
    <TaxCatchAll xmlns="00bdc1e6-e88a-4b33-afed-ff38862bc21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08ACD3FC371D44AA6DC8B578288A96" ma:contentTypeVersion="14" ma:contentTypeDescription="Create a new document." ma:contentTypeScope="" ma:versionID="3f0747ce2bffef7f654414cec7a19a03">
  <xsd:schema xmlns:xsd="http://www.w3.org/2001/XMLSchema" xmlns:xs="http://www.w3.org/2001/XMLSchema" xmlns:p="http://schemas.microsoft.com/office/2006/metadata/properties" xmlns:ns2="32a4594c-aa1a-4ecc-aa21-fa26a8a05466" xmlns:ns3="00bdc1e6-e88a-4b33-afed-ff38862bc21e" targetNamespace="http://schemas.microsoft.com/office/2006/metadata/properties" ma:root="true" ma:fieldsID="efb77666c0c0adc8548640d67a2e04c3" ns2:_="" ns3:_="">
    <xsd:import namespace="32a4594c-aa1a-4ecc-aa21-fa26a8a05466"/>
    <xsd:import namespace="00bdc1e6-e88a-4b33-afed-ff38862bc2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a4594c-aa1a-4ecc-aa21-fa26a8a054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58f4c22-068f-46e5-bedd-d7ed331363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bdc1e6-e88a-4b33-afed-ff38862bc21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0b28cfc5-fdd6-4589-8c64-d2fb8509615f}" ma:internalName="TaxCatchAll" ma:showField="CatchAllData" ma:web="00bdc1e6-e88a-4b33-afed-ff38862bc2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EEE5EDE-D6BF-4D30-9B5F-1004AF02A111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32a4594c-aa1a-4ecc-aa21-fa26a8a05466"/>
    <ds:schemaRef ds:uri="http://schemas.openxmlformats.org/package/2006/metadata/core-properties"/>
    <ds:schemaRef ds:uri="00bdc1e6-e88a-4b33-afed-ff38862bc21e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0D9CAC7F-DCFB-4209-BECE-C065A78DB8C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98928CB-D0E9-42A4-B378-C2799322F52B}"/>
</file>

<file path=docProps/app.xml><?xml version="1.0" encoding="utf-8"?>
<Properties xmlns="http://schemas.openxmlformats.org/officeDocument/2006/extended-properties" xmlns:vt="http://schemas.openxmlformats.org/officeDocument/2006/docPropsVTypes">
  <TotalTime>9824</TotalTime>
  <Words>1178</Words>
  <Application>Microsoft Macintosh PowerPoint</Application>
  <PresentationFormat>Custom</PresentationFormat>
  <Paragraphs>182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Aptos 1 Italics</vt:lpstr>
      <vt:lpstr>Aptos 2</vt:lpstr>
      <vt:lpstr>Arial</vt:lpstr>
      <vt:lpstr>Bookman Old Style</vt:lpstr>
      <vt:lpstr>Calibri</vt:lpstr>
      <vt:lpstr>Gill Sans</vt:lpstr>
      <vt:lpstr>Open Sauce</vt:lpstr>
      <vt:lpstr>Open Sauce Bold</vt:lpstr>
      <vt:lpstr>Roboto Black</vt:lpstr>
      <vt:lpstr>Roboto Light</vt:lpstr>
      <vt:lpstr>9_Office Theme</vt:lpstr>
      <vt:lpstr>XTRUST_6G_white</vt:lpstr>
      <vt:lpstr>PowerPoint Presentation</vt:lpstr>
      <vt:lpstr>Project Information</vt:lpstr>
      <vt:lpstr>XTRUST-6G Motivation and Needs </vt:lpstr>
      <vt:lpstr>XTRUST-6G’s Aim</vt:lpstr>
      <vt:lpstr>XTRUST-6G Objectives</vt:lpstr>
      <vt:lpstr>XTRUST-6G Objectives</vt:lpstr>
      <vt:lpstr>XTRUST-6G Ambitions</vt:lpstr>
      <vt:lpstr>XTRUST-6G Key Technologies</vt:lpstr>
      <vt:lpstr>XTRUST-6G Pilot Use Cases</vt:lpstr>
      <vt:lpstr>XTRUST-6G Outcomes</vt:lpstr>
      <vt:lpstr>XTRUST-6G Outcomes</vt:lpstr>
      <vt:lpstr>XTRUST-6G Outcomes</vt:lpstr>
      <vt:lpstr>XTRUST-6G’s Stakeholders</vt:lpstr>
      <vt:lpstr>XTRUST-6G’s Stakeholders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eketzaki</dc:creator>
  <cp:lastModifiedBy>ANDRE FELIPE ZANELLA</cp:lastModifiedBy>
  <cp:revision>202</cp:revision>
  <dcterms:created xsi:type="dcterms:W3CDTF">2023-08-28T13:38:11Z</dcterms:created>
  <dcterms:modified xsi:type="dcterms:W3CDTF">2026-05-12T08:34:32Z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0x0101007308ACD3FC371D44AA6DC8B578288A96</vt:lpwstr>
  </property>
  <property fmtid="{D5CDD505-2E9C-101B-9397-08002B2CF9AE}" pid="3" name="MediaServiceImageTags">
    <vt:lpwstr/>
  </property>
</Properties>
</file>